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4099" r:id="rId2"/>
    <p:sldMasterId id="2147484121" r:id="rId3"/>
    <p:sldMasterId id="2147484146" r:id="rId4"/>
    <p:sldMasterId id="2147484167" r:id="rId5"/>
  </p:sldMasterIdLst>
  <p:notesMasterIdLst>
    <p:notesMasterId r:id="rId27"/>
  </p:notesMasterIdLst>
  <p:handoutMasterIdLst>
    <p:handoutMasterId r:id="rId28"/>
  </p:handoutMasterIdLst>
  <p:sldIdLst>
    <p:sldId id="515" r:id="rId6"/>
    <p:sldId id="526" r:id="rId7"/>
    <p:sldId id="524" r:id="rId8"/>
    <p:sldId id="517" r:id="rId9"/>
    <p:sldId id="309" r:id="rId10"/>
    <p:sldId id="401" r:id="rId11"/>
    <p:sldId id="530" r:id="rId12"/>
    <p:sldId id="518" r:id="rId13"/>
    <p:sldId id="447" r:id="rId14"/>
    <p:sldId id="449" r:id="rId15"/>
    <p:sldId id="519" r:id="rId16"/>
    <p:sldId id="385" r:id="rId17"/>
    <p:sldId id="520" r:id="rId18"/>
    <p:sldId id="386" r:id="rId19"/>
    <p:sldId id="521" r:id="rId20"/>
    <p:sldId id="387" r:id="rId21"/>
    <p:sldId id="522" r:id="rId22"/>
    <p:sldId id="388" r:id="rId23"/>
    <p:sldId id="523" r:id="rId24"/>
    <p:sldId id="528" r:id="rId25"/>
    <p:sldId id="529" r:id="rId26"/>
  </p:sldIdLst>
  <p:sldSz cx="9144000" cy="5143500" type="screen16x9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97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oker, Susan (GfK)" initials="LS(" lastIdx="1" clrIdx="0">
    <p:extLst>
      <p:ext uri="{19B8F6BF-5375-455C-9EA6-DF929625EA0E}">
        <p15:presenceInfo xmlns:p15="http://schemas.microsoft.com/office/powerpoint/2012/main" userId="S-1-5-21-1328376081-1279679187-339368940-780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27BC6"/>
    <a:srgbClr val="00FFFF"/>
    <a:srgbClr val="FFCC81"/>
    <a:srgbClr val="FF9900"/>
    <a:srgbClr val="E27100"/>
    <a:srgbClr val="CCECFF"/>
    <a:srgbClr val="FF99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151" autoAdjust="0"/>
  </p:normalViewPr>
  <p:slideViewPr>
    <p:cSldViewPr>
      <p:cViewPr varScale="1">
        <p:scale>
          <a:sx n="89" d="100"/>
          <a:sy n="89" d="100"/>
        </p:scale>
        <p:origin x="692" y="60"/>
      </p:cViewPr>
      <p:guideLst>
        <p:guide orient="horz" pos="2160"/>
        <p:guide pos="2880"/>
        <p:guide orient="horz" pos="497"/>
        <p:guide pos="5556"/>
      </p:guideLst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PRICING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PRICING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PRICING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PRICING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-%20ONTARIO%20SUB%20REGION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X:\WorkFolders\2017\Projects\Canada-Coalition\256.209.00342.1%202017%20Illicit%20Monitor%200117\Reports\EXCEL%20TABLES\ILLICIT%20APP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BRAND'!$A$11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BRAND'!$B$11:$M$11</c:f>
              <c:numCache>
                <c:formatCode>0%</c:formatCode>
                <c:ptCount val="12"/>
                <c:pt idx="0">
                  <c:v>0.25800000000000001</c:v>
                </c:pt>
                <c:pt idx="1">
                  <c:v>0.24600000000000002</c:v>
                </c:pt>
                <c:pt idx="2">
                  <c:v>0.22500000000000001</c:v>
                </c:pt>
                <c:pt idx="3">
                  <c:v>0.25900000000000001</c:v>
                </c:pt>
                <c:pt idx="4">
                  <c:v>0.253</c:v>
                </c:pt>
                <c:pt idx="5">
                  <c:v>0.25</c:v>
                </c:pt>
                <c:pt idx="6">
                  <c:v>0.25</c:v>
                </c:pt>
                <c:pt idx="7">
                  <c:v>0.26300000000000001</c:v>
                </c:pt>
                <c:pt idx="8">
                  <c:v>0.24399999999999999</c:v>
                </c:pt>
                <c:pt idx="9">
                  <c:v>0.23800000000000002</c:v>
                </c:pt>
                <c:pt idx="10">
                  <c:v>0.23800000000000002</c:v>
                </c:pt>
                <c:pt idx="11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3-4ED0-A5A2-B13F21661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0097816"/>
        <c:axId val="310098208"/>
      </c:barChart>
      <c:catAx>
        <c:axId val="310097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0098208"/>
        <c:crosses val="autoZero"/>
        <c:auto val="1"/>
        <c:lblAlgn val="ctr"/>
        <c:lblOffset val="100"/>
        <c:noMultiLvlLbl val="0"/>
      </c:catAx>
      <c:valAx>
        <c:axId val="310098208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009781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AVERAGE ILLICIT PRICE</a:t>
            </a:r>
          </a:p>
          <a:p>
            <a:pPr>
              <a:defRPr sz="1200"/>
            </a:pPr>
            <a:r>
              <a:rPr lang="en-US" sz="1200" dirty="0"/>
              <a:t>(ILLICIT REG BRD)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'ROO FORMAT PRICES'!$A$4</c:f>
              <c:strCache>
                <c:ptCount val="1"/>
                <c:pt idx="0">
                  <c:v>CARTON (Excludes pack prices)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'ROO FORMAT PRICES'!$B$2:$M$2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'ROO FORMAT PRICES'!$B$4:$M$4</c:f>
              <c:numCache>
                <c:formatCode>"$"#,##0.00</c:formatCode>
                <c:ptCount val="12"/>
                <c:pt idx="0">
                  <c:v>34.9</c:v>
                </c:pt>
                <c:pt idx="1">
                  <c:v>34.200000000000003</c:v>
                </c:pt>
                <c:pt idx="2">
                  <c:v>37</c:v>
                </c:pt>
                <c:pt idx="3">
                  <c:v>34.4</c:v>
                </c:pt>
                <c:pt idx="4">
                  <c:v>35.6</c:v>
                </c:pt>
                <c:pt idx="5">
                  <c:v>33.799999999999997</c:v>
                </c:pt>
                <c:pt idx="6">
                  <c:v>39.299999999999997</c:v>
                </c:pt>
                <c:pt idx="7">
                  <c:v>36.200000000000003</c:v>
                </c:pt>
                <c:pt idx="8">
                  <c:v>42</c:v>
                </c:pt>
                <c:pt idx="9">
                  <c:v>37.700000000000003</c:v>
                </c:pt>
                <c:pt idx="10">
                  <c:v>35.4</c:v>
                </c:pt>
                <c:pt idx="11">
                  <c:v>35.6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37-40B0-A0D1-C1B2AE6904E7}"/>
            </c:ext>
          </c:extLst>
        </c:ser>
        <c:ser>
          <c:idx val="1"/>
          <c:order val="1"/>
          <c:tx>
            <c:strRef>
              <c:f>'ROO FORMAT PRICES'!$A$5</c:f>
              <c:strCache>
                <c:ptCount val="1"/>
                <c:pt idx="0">
                  <c:v>BAG / CONTAINER (200)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'ROO FORMAT PRICES'!$B$2:$M$2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'ROO FORMAT PRICES'!$B$5:$M$5</c:f>
              <c:numCache>
                <c:formatCode>"$"#,##0.00</c:formatCode>
                <c:ptCount val="12"/>
                <c:pt idx="0">
                  <c:v>14.8</c:v>
                </c:pt>
                <c:pt idx="1">
                  <c:v>19.7</c:v>
                </c:pt>
                <c:pt idx="2">
                  <c:v>16.5</c:v>
                </c:pt>
                <c:pt idx="3">
                  <c:v>16.399999999999999</c:v>
                </c:pt>
                <c:pt idx="4">
                  <c:v>15.6</c:v>
                </c:pt>
                <c:pt idx="5">
                  <c:v>16.100000000000001</c:v>
                </c:pt>
                <c:pt idx="6">
                  <c:v>13.9</c:v>
                </c:pt>
                <c:pt idx="7">
                  <c:v>13.8</c:v>
                </c:pt>
                <c:pt idx="8">
                  <c:v>14</c:v>
                </c:pt>
                <c:pt idx="9">
                  <c:v>19.399999999999999</c:v>
                </c:pt>
                <c:pt idx="10">
                  <c:v>13.9</c:v>
                </c:pt>
                <c:pt idx="11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37-40B0-A0D1-C1B2AE6904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2386096"/>
        <c:axId val="312386488"/>
      </c:lineChart>
      <c:catAx>
        <c:axId val="31238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800"/>
            </a:pPr>
            <a:endParaRPr lang="en-US"/>
          </a:p>
        </c:txPr>
        <c:crossAx val="312386488"/>
        <c:crosses val="autoZero"/>
        <c:auto val="1"/>
        <c:lblAlgn val="ctr"/>
        <c:lblOffset val="100"/>
        <c:noMultiLvlLbl val="0"/>
      </c:catAx>
      <c:valAx>
        <c:axId val="312386488"/>
        <c:scaling>
          <c:orientation val="minMax"/>
          <c:max val="50"/>
        </c:scaling>
        <c:delete val="0"/>
        <c:axPos val="l"/>
        <c:numFmt formatCode="&quot;$&quot;#,##0.00" sourceLinked="1"/>
        <c:majorTickMark val="none"/>
        <c:minorTickMark val="none"/>
        <c:tickLblPos val="none"/>
        <c:spPr>
          <a:ln>
            <a:noFill/>
          </a:ln>
        </c:spPr>
        <c:crossAx val="312386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897457839651882E-2"/>
          <c:y val="0.13558176021266571"/>
          <c:w val="0.98174743988111868"/>
          <c:h val="3.6414102134157217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fr-FR" sz="1200" dirty="0"/>
              <a:t>ILLICIT FORMAT CONTRIBUTION</a:t>
            </a:r>
          </a:p>
          <a:p>
            <a:pPr>
              <a:defRPr sz="1200"/>
            </a:pPr>
            <a:r>
              <a:rPr lang="fr-FR" sz="1200" dirty="0"/>
              <a:t>(ILLICIT REG BRD)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'ROO CONTRIBUTION '!$A$5</c:f>
              <c:strCache>
                <c:ptCount val="1"/>
                <c:pt idx="0">
                  <c:v>BAG / CONTAINER (200)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'ROO CONTRIBUTION 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'ROO CONTRIBUTION '!$B$5:$M$5</c:f>
              <c:numCache>
                <c:formatCode>0%</c:formatCode>
                <c:ptCount val="12"/>
                <c:pt idx="0">
                  <c:v>0.20618556701030932</c:v>
                </c:pt>
                <c:pt idx="1">
                  <c:v>0.20454545454545459</c:v>
                </c:pt>
                <c:pt idx="2">
                  <c:v>0.19230769230769229</c:v>
                </c:pt>
                <c:pt idx="3">
                  <c:v>0.12565445026178013</c:v>
                </c:pt>
                <c:pt idx="4">
                  <c:v>0.125</c:v>
                </c:pt>
                <c:pt idx="5">
                  <c:v>0.18999999999999995</c:v>
                </c:pt>
                <c:pt idx="6">
                  <c:v>0.19444444444444442</c:v>
                </c:pt>
                <c:pt idx="7">
                  <c:v>0.25628140703517588</c:v>
                </c:pt>
                <c:pt idx="8">
                  <c:v>0.17171717171717171</c:v>
                </c:pt>
                <c:pt idx="9">
                  <c:v>0.22058823529411764</c:v>
                </c:pt>
                <c:pt idx="10">
                  <c:v>0.2816091954022989</c:v>
                </c:pt>
                <c:pt idx="11">
                  <c:v>0.21827411167512689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CA-4E35-84F0-78EAB71634FB}"/>
            </c:ext>
          </c:extLst>
        </c:ser>
        <c:ser>
          <c:idx val="0"/>
          <c:order val="1"/>
          <c:tx>
            <c:strRef>
              <c:f>'ROO CONTRIBUTION '!$A$4</c:f>
              <c:strCache>
                <c:ptCount val="1"/>
                <c:pt idx="0">
                  <c:v>PACK OR CARTON PURCHASE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'ROO CONTRIBUTION 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'ROO CONTRIBUTION '!$B$4:$M$4</c:f>
              <c:numCache>
                <c:formatCode>0%</c:formatCode>
                <c:ptCount val="12"/>
                <c:pt idx="0">
                  <c:v>0.79381443298969068</c:v>
                </c:pt>
                <c:pt idx="1">
                  <c:v>0.79545454545454541</c:v>
                </c:pt>
                <c:pt idx="2">
                  <c:v>0.80769230769230771</c:v>
                </c:pt>
                <c:pt idx="3">
                  <c:v>0.87434554973821987</c:v>
                </c:pt>
                <c:pt idx="4">
                  <c:v>0.875</c:v>
                </c:pt>
                <c:pt idx="5">
                  <c:v>0.81</c:v>
                </c:pt>
                <c:pt idx="6">
                  <c:v>0.80555555555555558</c:v>
                </c:pt>
                <c:pt idx="7">
                  <c:v>0.74371859296482412</c:v>
                </c:pt>
                <c:pt idx="8">
                  <c:v>0.82828282828282829</c:v>
                </c:pt>
                <c:pt idx="9">
                  <c:v>0.77941176470588236</c:v>
                </c:pt>
                <c:pt idx="10">
                  <c:v>0.7183908045977011</c:v>
                </c:pt>
                <c:pt idx="11">
                  <c:v>0.78172588832487311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CA-4E35-84F0-78EAB71634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2748216"/>
        <c:axId val="312748608"/>
      </c:barChart>
      <c:catAx>
        <c:axId val="312748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12748608"/>
        <c:crosses val="autoZero"/>
        <c:auto val="1"/>
        <c:lblAlgn val="ctr"/>
        <c:lblOffset val="100"/>
        <c:noMultiLvlLbl val="0"/>
      </c:catAx>
      <c:valAx>
        <c:axId val="3127486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2748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320248262183857E-2"/>
          <c:y val="0.13559499281224646"/>
          <c:w val="0.95333649314125313"/>
          <c:h val="3.6414102134157217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SHARE OF P7D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(2)'!$A$8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(2)'!$B$6:$M$6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(2)'!$B$8:$M$8</c:f>
              <c:numCache>
                <c:formatCode>0%</c:formatCode>
                <c:ptCount val="12"/>
                <c:pt idx="0">
                  <c:v>0.28300000000000003</c:v>
                </c:pt>
                <c:pt idx="1">
                  <c:v>0.24</c:v>
                </c:pt>
                <c:pt idx="2">
                  <c:v>0.157</c:v>
                </c:pt>
                <c:pt idx="3">
                  <c:v>0.26400000000000001</c:v>
                </c:pt>
                <c:pt idx="4">
                  <c:v>0.28199999999999997</c:v>
                </c:pt>
                <c:pt idx="5">
                  <c:v>0.16699999999999998</c:v>
                </c:pt>
                <c:pt idx="6">
                  <c:v>0.13400000000000001</c:v>
                </c:pt>
                <c:pt idx="7">
                  <c:v>0.14699999999999999</c:v>
                </c:pt>
                <c:pt idx="8">
                  <c:v>0.10199999999999999</c:v>
                </c:pt>
                <c:pt idx="9">
                  <c:v>0.124</c:v>
                </c:pt>
                <c:pt idx="10">
                  <c:v>0.11800000000000001</c:v>
                </c:pt>
                <c:pt idx="11">
                  <c:v>0.19699999999999998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4-4CCB-8D77-FF6BC8B2F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458632"/>
        <c:axId val="313459024"/>
      </c:barChart>
      <c:catAx>
        <c:axId val="313458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3459024"/>
        <c:crosses val="autoZero"/>
        <c:auto val="1"/>
        <c:lblAlgn val="ctr"/>
        <c:lblOffset val="100"/>
        <c:noMultiLvlLbl val="0"/>
      </c:catAx>
      <c:valAx>
        <c:axId val="31345902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4586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BRAND'!$A$11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BRAND'!$B$11:$M$11</c:f>
              <c:numCache>
                <c:formatCode>0%</c:formatCode>
                <c:ptCount val="12"/>
                <c:pt idx="0">
                  <c:v>0.161</c:v>
                </c:pt>
                <c:pt idx="1">
                  <c:v>0.128</c:v>
                </c:pt>
                <c:pt idx="2">
                  <c:v>0.109</c:v>
                </c:pt>
                <c:pt idx="3">
                  <c:v>0.17100000000000001</c:v>
                </c:pt>
                <c:pt idx="4">
                  <c:v>0.14800000000000002</c:v>
                </c:pt>
                <c:pt idx="5">
                  <c:v>0.13400000000000001</c:v>
                </c:pt>
                <c:pt idx="6">
                  <c:v>0.17300000000000001</c:v>
                </c:pt>
                <c:pt idx="7">
                  <c:v>0.121</c:v>
                </c:pt>
                <c:pt idx="8">
                  <c:v>0.10800000000000001</c:v>
                </c:pt>
                <c:pt idx="9">
                  <c:v>0.11</c:v>
                </c:pt>
                <c:pt idx="10">
                  <c:v>0.125</c:v>
                </c:pt>
                <c:pt idx="1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CA-474B-968E-FD93DD348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459808"/>
        <c:axId val="313460200"/>
      </c:barChart>
      <c:catAx>
        <c:axId val="31345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3460200"/>
        <c:crosses val="autoZero"/>
        <c:auto val="1"/>
        <c:lblAlgn val="ctr"/>
        <c:lblOffset val="100"/>
        <c:noMultiLvlLbl val="0"/>
      </c:catAx>
      <c:valAx>
        <c:axId val="313460200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45980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200" dirty="0"/>
              <a:t>% ILLICIT P7D SHARE BY APP</a:t>
            </a:r>
            <a:r>
              <a:rPr lang="en-US" sz="1050" dirty="0"/>
              <a:t>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961771594694164E-2"/>
          <c:y val="0.18413658265579763"/>
          <c:w val="0.96292580362938507"/>
          <c:h val="0.6874492451264104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GTA!$A$31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GTA!$B$31:$M$31</c:f>
              <c:numCache>
                <c:formatCode>0%</c:formatCode>
                <c:ptCount val="12"/>
                <c:pt idx="0">
                  <c:v>0.2</c:v>
                </c:pt>
                <c:pt idx="1">
                  <c:v>0.13</c:v>
                </c:pt>
                <c:pt idx="2">
                  <c:v>0.08</c:v>
                </c:pt>
                <c:pt idx="3">
                  <c:v>0.2</c:v>
                </c:pt>
                <c:pt idx="4">
                  <c:v>0.2</c:v>
                </c:pt>
                <c:pt idx="5">
                  <c:v>0.13</c:v>
                </c:pt>
                <c:pt idx="6">
                  <c:v>0.08</c:v>
                </c:pt>
                <c:pt idx="7">
                  <c:v>0.1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0.03</c:v>
                </c:pt>
                <c:pt idx="1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7-46CC-B172-799657DBDD75}"/>
            </c:ext>
          </c:extLst>
        </c:ser>
        <c:ser>
          <c:idx val="2"/>
          <c:order val="2"/>
          <c:tx>
            <c:strRef>
              <c:f>GTA!$A$32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GTA!$B$32:$M$32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0.03</c:v>
                </c:pt>
                <c:pt idx="5">
                  <c:v>0.01</c:v>
                </c:pt>
                <c:pt idx="6">
                  <c:v>0.03</c:v>
                </c:pt>
                <c:pt idx="7">
                  <c:v>0.01</c:v>
                </c:pt>
                <c:pt idx="8">
                  <c:v>0.01</c:v>
                </c:pt>
                <c:pt idx="9">
                  <c:v>0.02</c:v>
                </c:pt>
                <c:pt idx="10">
                  <c:v>0.02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7-46CC-B172-799657DBDD75}"/>
            </c:ext>
          </c:extLst>
        </c:ser>
        <c:ser>
          <c:idx val="3"/>
          <c:order val="3"/>
          <c:tx>
            <c:strRef>
              <c:f>GTA!$A$33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GTA!$B$33:$M$33</c:f>
              <c:numCache>
                <c:formatCode>0%</c:formatCode>
                <c:ptCount val="12"/>
                <c:pt idx="0">
                  <c:v>0.04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0.04</c:v>
                </c:pt>
                <c:pt idx="5">
                  <c:v>0.02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7-46CC-B172-799657DBDD75}"/>
            </c:ext>
          </c:extLst>
        </c:ser>
        <c:ser>
          <c:idx val="4"/>
          <c:order val="4"/>
          <c:tx>
            <c:strRef>
              <c:f>GTA!$A$34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GTA!$B$34:$M$34</c:f>
              <c:numCache>
                <c:formatCode>0%</c:formatCode>
                <c:ptCount val="12"/>
                <c:pt idx="0">
                  <c:v>0.02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0.02</c:v>
                </c:pt>
                <c:pt idx="4">
                  <c:v>0.02</c:v>
                </c:pt>
                <c:pt idx="5">
                  <c:v>0.01</c:v>
                </c:pt>
                <c:pt idx="6">
                  <c:v>0</c:v>
                </c:pt>
                <c:pt idx="7">
                  <c:v>0.02</c:v>
                </c:pt>
                <c:pt idx="8">
                  <c:v>0</c:v>
                </c:pt>
                <c:pt idx="9">
                  <c:v>0.01</c:v>
                </c:pt>
                <c:pt idx="10">
                  <c:v>0.04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F7-46CC-B172-799657DBD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3460984"/>
        <c:axId val="313461376"/>
      </c:barChart>
      <c:lineChart>
        <c:grouping val="standard"/>
        <c:varyColors val="0"/>
        <c:ser>
          <c:idx val="0"/>
          <c:order val="0"/>
          <c:tx>
            <c:strRef>
              <c:f>GTA!$A$30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2AD-42EA-BD5B-BA2CCBD1FAC5}"/>
                </c:ext>
              </c:extLst>
            </c:dLbl>
            <c:dLbl>
              <c:idx val="1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AD-42EA-BD5B-BA2CCBD1FAC5}"/>
                </c:ext>
              </c:extLst>
            </c:dLbl>
            <c:dLbl>
              <c:idx val="2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2AD-42EA-BD5B-BA2CCBD1FAC5}"/>
                </c:ext>
              </c:extLst>
            </c:dLbl>
            <c:dLbl>
              <c:idx val="3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2AD-42EA-BD5B-BA2CCBD1FAC5}"/>
                </c:ext>
              </c:extLst>
            </c:dLbl>
            <c:dLbl>
              <c:idx val="4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2AD-42EA-BD5B-BA2CCBD1FAC5}"/>
                </c:ext>
              </c:extLst>
            </c:dLbl>
            <c:dLbl>
              <c:idx val="5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2AD-42EA-BD5B-BA2CCBD1FAC5}"/>
                </c:ext>
              </c:extLst>
            </c:dLbl>
            <c:dLbl>
              <c:idx val="6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2AD-42EA-BD5B-BA2CCBD1FAC5}"/>
                </c:ext>
              </c:extLst>
            </c:dLbl>
            <c:dLbl>
              <c:idx val="7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AD-42EA-BD5B-BA2CCBD1FAC5}"/>
                </c:ext>
              </c:extLst>
            </c:dLbl>
            <c:dLbl>
              <c:idx val="8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2AD-42EA-BD5B-BA2CCBD1FAC5}"/>
                </c:ext>
              </c:extLst>
            </c:dLbl>
            <c:dLbl>
              <c:idx val="9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2AD-42EA-BD5B-BA2CCBD1FAC5}"/>
                </c:ext>
              </c:extLst>
            </c:dLbl>
            <c:dLbl>
              <c:idx val="10"/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2AD-42EA-BD5B-BA2CCBD1FAC5}"/>
                </c:ext>
              </c:extLst>
            </c:dLbl>
            <c:dLbl>
              <c:idx val="11"/>
              <c:layout>
                <c:manualLayout>
                  <c:x val="-3.7227302232382242E-2"/>
                  <c:y val="-5.3806054691881461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lang="en-US" sz="100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F7-46CC-B172-799657DBD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GTA!$B$30:$M$30</c:f>
              <c:numCache>
                <c:formatCode>0%</c:formatCode>
                <c:ptCount val="12"/>
                <c:pt idx="0">
                  <c:v>0.28000000000000003</c:v>
                </c:pt>
                <c:pt idx="1">
                  <c:v>0.24</c:v>
                </c:pt>
                <c:pt idx="2">
                  <c:v>0.16</c:v>
                </c:pt>
                <c:pt idx="3">
                  <c:v>0.26</c:v>
                </c:pt>
                <c:pt idx="4">
                  <c:v>0.28000000000000003</c:v>
                </c:pt>
                <c:pt idx="5">
                  <c:v>0.17</c:v>
                </c:pt>
                <c:pt idx="6">
                  <c:v>0.13</c:v>
                </c:pt>
                <c:pt idx="7">
                  <c:v>0.15</c:v>
                </c:pt>
                <c:pt idx="8">
                  <c:v>0.1</c:v>
                </c:pt>
                <c:pt idx="9">
                  <c:v>0.12</c:v>
                </c:pt>
                <c:pt idx="10">
                  <c:v>0.12</c:v>
                </c:pt>
                <c:pt idx="1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1F7-46CC-B172-799657DBD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460984"/>
        <c:axId val="313461376"/>
      </c:lineChart>
      <c:catAx>
        <c:axId val="313460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3461376"/>
        <c:crosses val="autoZero"/>
        <c:auto val="1"/>
        <c:lblAlgn val="ctr"/>
        <c:lblOffset val="100"/>
        <c:noMultiLvlLbl val="0"/>
      </c:catAx>
      <c:valAx>
        <c:axId val="313461376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34609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2.8739451923348293E-2"/>
          <c:y val="0.11343482905982906"/>
          <c:w val="0.96044189032822513"/>
          <c:h val="9.3075745339524868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P7D SHARE OF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1599203418154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(2)'!$A$15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(2)'!$B$6:$M$6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(2)'!$B$15:$M$15</c:f>
              <c:numCache>
                <c:formatCode>0%</c:formatCode>
                <c:ptCount val="12"/>
                <c:pt idx="0">
                  <c:v>0.35</c:v>
                </c:pt>
                <c:pt idx="1">
                  <c:v>0.35499999999999998</c:v>
                </c:pt>
                <c:pt idx="2">
                  <c:v>0.29799999999999999</c:v>
                </c:pt>
                <c:pt idx="3">
                  <c:v>0.35</c:v>
                </c:pt>
                <c:pt idx="4">
                  <c:v>0.316</c:v>
                </c:pt>
                <c:pt idx="5">
                  <c:v>0.25</c:v>
                </c:pt>
                <c:pt idx="6">
                  <c:v>0.31900000000000001</c:v>
                </c:pt>
                <c:pt idx="7">
                  <c:v>0.39600000000000002</c:v>
                </c:pt>
                <c:pt idx="8">
                  <c:v>0.28499999999999998</c:v>
                </c:pt>
                <c:pt idx="9">
                  <c:v>0.29199999999999998</c:v>
                </c:pt>
                <c:pt idx="10">
                  <c:v>0.379</c:v>
                </c:pt>
                <c:pt idx="11">
                  <c:v>0.29600000000000004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2-4F5B-817F-17A2FF8E3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072632"/>
        <c:axId val="313073024"/>
      </c:barChart>
      <c:catAx>
        <c:axId val="313072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3073024"/>
        <c:crosses val="autoZero"/>
        <c:auto val="1"/>
        <c:lblAlgn val="ctr"/>
        <c:lblOffset val="100"/>
        <c:noMultiLvlLbl val="0"/>
      </c:catAx>
      <c:valAx>
        <c:axId val="31307302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0726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1599203418154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BRAND'!$A$15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BRAND'!$B$15:$M$15</c:f>
              <c:numCache>
                <c:formatCode>0%</c:formatCode>
                <c:ptCount val="12"/>
                <c:pt idx="0">
                  <c:v>0.20300000000000001</c:v>
                </c:pt>
                <c:pt idx="1">
                  <c:v>0.23</c:v>
                </c:pt>
                <c:pt idx="2">
                  <c:v>0.187</c:v>
                </c:pt>
                <c:pt idx="3">
                  <c:v>0.23199999999999998</c:v>
                </c:pt>
                <c:pt idx="4">
                  <c:v>0.22800000000000001</c:v>
                </c:pt>
                <c:pt idx="5">
                  <c:v>0.24</c:v>
                </c:pt>
                <c:pt idx="6">
                  <c:v>0.20600000000000002</c:v>
                </c:pt>
                <c:pt idx="7">
                  <c:v>0.26600000000000001</c:v>
                </c:pt>
                <c:pt idx="8">
                  <c:v>0.253</c:v>
                </c:pt>
                <c:pt idx="9">
                  <c:v>0.22699999999999998</c:v>
                </c:pt>
                <c:pt idx="10">
                  <c:v>0.218</c:v>
                </c:pt>
                <c:pt idx="1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5-4266-830B-6708420D3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979232"/>
        <c:axId val="313979624"/>
      </c:barChart>
      <c:catAx>
        <c:axId val="31397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3979624"/>
        <c:crosses val="autoZero"/>
        <c:auto val="1"/>
        <c:lblAlgn val="ctr"/>
        <c:lblOffset val="100"/>
        <c:noMultiLvlLbl val="0"/>
      </c:catAx>
      <c:valAx>
        <c:axId val="31397962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9792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200" dirty="0"/>
              <a:t>% ILLICIT P7D SHARE BY APP</a:t>
            </a:r>
            <a:r>
              <a:rPr lang="en-US" sz="1050" dirty="0"/>
              <a:t>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1550531989952867E-2"/>
          <c:y val="0.16543992698028129"/>
          <c:w val="0.93540551783297832"/>
          <c:h val="0.70332262153128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OTTAWA!$A$31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OTTAWA!$B$29:$M$29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OTTAWA!$B$31:$M$31</c:f>
              <c:numCache>
                <c:formatCode>0%</c:formatCode>
                <c:ptCount val="12"/>
                <c:pt idx="0">
                  <c:v>0.27</c:v>
                </c:pt>
                <c:pt idx="1">
                  <c:v>0.26</c:v>
                </c:pt>
                <c:pt idx="2">
                  <c:v>0.26</c:v>
                </c:pt>
                <c:pt idx="3">
                  <c:v>0.3</c:v>
                </c:pt>
                <c:pt idx="4">
                  <c:v>0.26</c:v>
                </c:pt>
                <c:pt idx="5">
                  <c:v>0.18</c:v>
                </c:pt>
                <c:pt idx="6">
                  <c:v>0.18</c:v>
                </c:pt>
                <c:pt idx="7">
                  <c:v>0.3</c:v>
                </c:pt>
                <c:pt idx="8">
                  <c:v>0.22</c:v>
                </c:pt>
                <c:pt idx="9">
                  <c:v>0.16</c:v>
                </c:pt>
                <c:pt idx="10">
                  <c:v>0.28000000000000003</c:v>
                </c:pt>
                <c:pt idx="1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7FE-B575-488E3E0C4B80}"/>
            </c:ext>
          </c:extLst>
        </c:ser>
        <c:ser>
          <c:idx val="2"/>
          <c:order val="2"/>
          <c:tx>
            <c:strRef>
              <c:f>OTTAWA!$A$32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OTTAWA!$B$29:$M$29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OTTAWA!$B$32:$M$32</c:f>
              <c:numCache>
                <c:formatCode>0%</c:formatCode>
                <c:ptCount val="12"/>
                <c:pt idx="0">
                  <c:v>0.05</c:v>
                </c:pt>
                <c:pt idx="1">
                  <c:v>0.03</c:v>
                </c:pt>
                <c:pt idx="2">
                  <c:v>0.01</c:v>
                </c:pt>
                <c:pt idx="3">
                  <c:v>0</c:v>
                </c:pt>
                <c:pt idx="4">
                  <c:v>0.02</c:v>
                </c:pt>
                <c:pt idx="5">
                  <c:v>0.03</c:v>
                </c:pt>
                <c:pt idx="6">
                  <c:v>0.05</c:v>
                </c:pt>
                <c:pt idx="7">
                  <c:v>0.04</c:v>
                </c:pt>
                <c:pt idx="8">
                  <c:v>0.02</c:v>
                </c:pt>
                <c:pt idx="9">
                  <c:v>0.04</c:v>
                </c:pt>
                <c:pt idx="10">
                  <c:v>0.04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4-47FE-B575-488E3E0C4B80}"/>
            </c:ext>
          </c:extLst>
        </c:ser>
        <c:ser>
          <c:idx val="3"/>
          <c:order val="3"/>
          <c:tx>
            <c:strRef>
              <c:f>OTTAWA!$A$33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OTTAWA!$B$29:$M$29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OTTAWA!$B$33:$M$33</c:f>
              <c:numCache>
                <c:formatCode>0%</c:formatCode>
                <c:ptCount val="12"/>
                <c:pt idx="0">
                  <c:v>0.03</c:v>
                </c:pt>
                <c:pt idx="1">
                  <c:v>0.05</c:v>
                </c:pt>
                <c:pt idx="2">
                  <c:v>0.02</c:v>
                </c:pt>
                <c:pt idx="3">
                  <c:v>0.04</c:v>
                </c:pt>
                <c:pt idx="4">
                  <c:v>0.02</c:v>
                </c:pt>
                <c:pt idx="5">
                  <c:v>0.03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0.04</c:v>
                </c:pt>
                <c:pt idx="9">
                  <c:v>0.08</c:v>
                </c:pt>
                <c:pt idx="10">
                  <c:v>0.04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4-47FE-B575-488E3E0C4B80}"/>
            </c:ext>
          </c:extLst>
        </c:ser>
        <c:ser>
          <c:idx val="4"/>
          <c:order val="4"/>
          <c:tx>
            <c:strRef>
              <c:f>OTTAWA!$A$34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OTTAWA!$B$29:$M$29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OTTAWA!$B$34:$M$34</c:f>
              <c:numCache>
                <c:formatCode>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</c:v>
                </c:pt>
                <c:pt idx="9">
                  <c:v>0.01</c:v>
                </c:pt>
                <c:pt idx="10">
                  <c:v>0.02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4-47FE-B575-488E3E0C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3980408"/>
        <c:axId val="313980800"/>
      </c:barChart>
      <c:lineChart>
        <c:grouping val="standard"/>
        <c:varyColors val="0"/>
        <c:ser>
          <c:idx val="0"/>
          <c:order val="0"/>
          <c:tx>
            <c:strRef>
              <c:f>OTTAWA!$A$30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4.7957765359975167E-2"/>
                  <c:y val="-5.914786493034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34-47FE-B575-488E3E0C4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US" sz="9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OTTAWA!$B$29:$M$29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OTTAWA!$B$30:$M$30</c:f>
              <c:numCache>
                <c:formatCode>0%</c:formatCode>
                <c:ptCount val="12"/>
                <c:pt idx="0">
                  <c:v>0.35</c:v>
                </c:pt>
                <c:pt idx="1">
                  <c:v>0.36</c:v>
                </c:pt>
                <c:pt idx="2">
                  <c:v>0.3</c:v>
                </c:pt>
                <c:pt idx="3">
                  <c:v>0.35</c:v>
                </c:pt>
                <c:pt idx="4">
                  <c:v>0.32</c:v>
                </c:pt>
                <c:pt idx="5">
                  <c:v>0.25</c:v>
                </c:pt>
                <c:pt idx="6">
                  <c:v>0.32</c:v>
                </c:pt>
                <c:pt idx="7">
                  <c:v>0.4</c:v>
                </c:pt>
                <c:pt idx="8">
                  <c:v>0.28000000000000003</c:v>
                </c:pt>
                <c:pt idx="9">
                  <c:v>0.28999999999999998</c:v>
                </c:pt>
                <c:pt idx="10">
                  <c:v>0.38</c:v>
                </c:pt>
                <c:pt idx="1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34-47FE-B575-488E3E0C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980408"/>
        <c:axId val="313980800"/>
      </c:lineChart>
      <c:catAx>
        <c:axId val="31398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3980800"/>
        <c:crosses val="autoZero"/>
        <c:auto val="1"/>
        <c:lblAlgn val="ctr"/>
        <c:lblOffset val="100"/>
        <c:noMultiLvlLbl val="0"/>
      </c:catAx>
      <c:valAx>
        <c:axId val="313980800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398040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1.8577314932407643E-3"/>
          <c:y val="0.11769522399443659"/>
          <c:w val="0.98732361075833264"/>
          <c:h val="8.5062924826704356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P7D SHARE OF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(2)'!$A$22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(2)'!$B$6:$M$6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(2)'!$B$22:$M$22</c:f>
              <c:numCache>
                <c:formatCode>0%</c:formatCode>
                <c:ptCount val="12"/>
                <c:pt idx="0">
                  <c:v>0.33100000000000002</c:v>
                </c:pt>
                <c:pt idx="1">
                  <c:v>0.28899999999999998</c:v>
                </c:pt>
                <c:pt idx="2">
                  <c:v>0.34799999999999998</c:v>
                </c:pt>
                <c:pt idx="3">
                  <c:v>0.35899999999999999</c:v>
                </c:pt>
                <c:pt idx="4">
                  <c:v>0.33899999999999997</c:v>
                </c:pt>
                <c:pt idx="5">
                  <c:v>0.35399999999999998</c:v>
                </c:pt>
                <c:pt idx="6">
                  <c:v>0.36899999999999999</c:v>
                </c:pt>
                <c:pt idx="7">
                  <c:v>0.43</c:v>
                </c:pt>
                <c:pt idx="8">
                  <c:v>0.33600000000000002</c:v>
                </c:pt>
                <c:pt idx="9">
                  <c:v>0.34499999999999997</c:v>
                </c:pt>
                <c:pt idx="10">
                  <c:v>0.32700000000000001</c:v>
                </c:pt>
                <c:pt idx="11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9-4274-B6C8-E400EF1EF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759992"/>
        <c:axId val="313760384"/>
      </c:barChart>
      <c:catAx>
        <c:axId val="31375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3760384"/>
        <c:crosses val="autoZero"/>
        <c:auto val="1"/>
        <c:lblAlgn val="ctr"/>
        <c:lblOffset val="100"/>
        <c:noMultiLvlLbl val="0"/>
      </c:catAx>
      <c:valAx>
        <c:axId val="313760384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75999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BRAND'!$A$19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BRAND'!$B$19:$M$19</c:f>
              <c:numCache>
                <c:formatCode>0%</c:formatCode>
                <c:ptCount val="12"/>
                <c:pt idx="0">
                  <c:v>0.26500000000000001</c:v>
                </c:pt>
                <c:pt idx="1">
                  <c:v>0.27200000000000002</c:v>
                </c:pt>
                <c:pt idx="2">
                  <c:v>0.23699999999999999</c:v>
                </c:pt>
                <c:pt idx="3">
                  <c:v>0.25700000000000001</c:v>
                </c:pt>
                <c:pt idx="4">
                  <c:v>0.25900000000000001</c:v>
                </c:pt>
                <c:pt idx="5">
                  <c:v>0.27399999999999997</c:v>
                </c:pt>
                <c:pt idx="6">
                  <c:v>0.26800000000000002</c:v>
                </c:pt>
                <c:pt idx="7">
                  <c:v>0.28699999999999998</c:v>
                </c:pt>
                <c:pt idx="8">
                  <c:v>0.25600000000000001</c:v>
                </c:pt>
                <c:pt idx="9">
                  <c:v>0.25700000000000001</c:v>
                </c:pt>
                <c:pt idx="10">
                  <c:v>0.251</c:v>
                </c:pt>
                <c:pt idx="1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6-4C29-A7B3-B85ADA51A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3761168"/>
        <c:axId val="312206648"/>
      </c:barChart>
      <c:catAx>
        <c:axId val="31376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2206648"/>
        <c:crosses val="autoZero"/>
        <c:auto val="1"/>
        <c:lblAlgn val="ctr"/>
        <c:lblOffset val="100"/>
        <c:noMultiLvlLbl val="0"/>
      </c:catAx>
      <c:valAx>
        <c:axId val="312206648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376116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SHARE OF P7D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(2)'!$A$10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(2)'!$B$8:$M$8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(2)'!$B$10:$M$10</c:f>
              <c:numCache>
                <c:formatCode>0%</c:formatCode>
                <c:ptCount val="12"/>
                <c:pt idx="0">
                  <c:v>0.34399999999999997</c:v>
                </c:pt>
                <c:pt idx="1">
                  <c:v>0.315</c:v>
                </c:pt>
                <c:pt idx="2">
                  <c:v>0.33299999999999996</c:v>
                </c:pt>
                <c:pt idx="3">
                  <c:v>0.36399999999999999</c:v>
                </c:pt>
                <c:pt idx="4">
                  <c:v>0.35399999999999998</c:v>
                </c:pt>
                <c:pt idx="5">
                  <c:v>0.30199999999999999</c:v>
                </c:pt>
                <c:pt idx="6">
                  <c:v>0.311</c:v>
                </c:pt>
                <c:pt idx="7">
                  <c:v>0.373</c:v>
                </c:pt>
                <c:pt idx="8">
                  <c:v>0.30599999999999999</c:v>
                </c:pt>
                <c:pt idx="9">
                  <c:v>0.33100000000000002</c:v>
                </c:pt>
                <c:pt idx="10">
                  <c:v>0.33200000000000002</c:v>
                </c:pt>
                <c:pt idx="11">
                  <c:v>0.37799999999999995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1-494C-AE34-89F367BA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0098992"/>
        <c:axId val="311559896"/>
      </c:barChart>
      <c:catAx>
        <c:axId val="31009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1559896"/>
        <c:crosses val="autoZero"/>
        <c:auto val="1"/>
        <c:lblAlgn val="ctr"/>
        <c:lblOffset val="100"/>
        <c:noMultiLvlLbl val="0"/>
      </c:catAx>
      <c:valAx>
        <c:axId val="31155989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009899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200" dirty="0"/>
              <a:t>% ILLICIT P7D SHARE BY APP</a:t>
            </a:r>
            <a:r>
              <a:rPr lang="en-US" sz="1050" dirty="0"/>
              <a:t>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919918081988628E-2"/>
          <c:y val="0.18413658265579763"/>
          <c:w val="0.95096767137978722"/>
          <c:h val="0.6993348587836776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'SOUTHERN ON'!$A$31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'SOUTHERN ON'!$B$31:$M$31</c:f>
              <c:numCache>
                <c:formatCode>0%</c:formatCode>
                <c:ptCount val="12"/>
                <c:pt idx="0">
                  <c:v>0.21</c:v>
                </c:pt>
                <c:pt idx="1">
                  <c:v>0.24</c:v>
                </c:pt>
                <c:pt idx="2">
                  <c:v>0.26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0.26</c:v>
                </c:pt>
                <c:pt idx="6">
                  <c:v>0.25</c:v>
                </c:pt>
                <c:pt idx="7">
                  <c:v>0.34</c:v>
                </c:pt>
                <c:pt idx="8">
                  <c:v>0.25</c:v>
                </c:pt>
                <c:pt idx="9">
                  <c:v>0.23</c:v>
                </c:pt>
                <c:pt idx="10">
                  <c:v>0.23</c:v>
                </c:pt>
                <c:pt idx="1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5-44F2-A51B-6FE6552FE402}"/>
            </c:ext>
          </c:extLst>
        </c:ser>
        <c:ser>
          <c:idx val="2"/>
          <c:order val="2"/>
          <c:tx>
            <c:strRef>
              <c:f>'SOUTHERN ON'!$A$32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'SOUTHERN ON'!$B$32:$M$32</c:f>
              <c:numCache>
                <c:formatCode>0%</c:formatCode>
                <c:ptCount val="12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0.03</c:v>
                </c:pt>
                <c:pt idx="6">
                  <c:v>0.01</c:v>
                </c:pt>
                <c:pt idx="7">
                  <c:v>0.02</c:v>
                </c:pt>
                <c:pt idx="8">
                  <c:v>0.04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5-44F2-A51B-6FE6552FE402}"/>
            </c:ext>
          </c:extLst>
        </c:ser>
        <c:ser>
          <c:idx val="3"/>
          <c:order val="3"/>
          <c:tx>
            <c:strRef>
              <c:f>'SOUTHERN ON'!$A$33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'SOUTHERN ON'!$B$33:$M$33</c:f>
              <c:numCache>
                <c:formatCode>0%</c:formatCode>
                <c:ptCount val="12"/>
                <c:pt idx="0">
                  <c:v>0.06</c:v>
                </c:pt>
                <c:pt idx="1">
                  <c:v>0.03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7.0000000000000007E-2</c:v>
                </c:pt>
                <c:pt idx="7">
                  <c:v>0.03</c:v>
                </c:pt>
                <c:pt idx="8">
                  <c:v>0.03</c:v>
                </c:pt>
                <c:pt idx="9">
                  <c:v>0.04</c:v>
                </c:pt>
                <c:pt idx="10">
                  <c:v>7.0000000000000007E-2</c:v>
                </c:pt>
                <c:pt idx="1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25-44F2-A51B-6FE6552FE402}"/>
            </c:ext>
          </c:extLst>
        </c:ser>
        <c:ser>
          <c:idx val="4"/>
          <c:order val="4"/>
          <c:tx>
            <c:strRef>
              <c:f>'SOUTHERN ON'!$A$34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'SOUTHERN ON'!$B$34:$M$34</c:f>
              <c:numCache>
                <c:formatCode>0%</c:formatCode>
                <c:ptCount val="12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0.02</c:v>
                </c:pt>
                <c:pt idx="9">
                  <c:v>0.06</c:v>
                </c:pt>
                <c:pt idx="10">
                  <c:v>0.01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25-44F2-A51B-6FE6552F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2207432"/>
        <c:axId val="312207824"/>
      </c:barChart>
      <c:lineChart>
        <c:grouping val="standard"/>
        <c:varyColors val="0"/>
        <c:ser>
          <c:idx val="0"/>
          <c:order val="0"/>
          <c:tx>
            <c:strRef>
              <c:f>'SOUTHERN ON'!$A$30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US" sz="9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'SOUTHERN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'SOUTHERN ON'!$B$30:$M$30</c:f>
              <c:numCache>
                <c:formatCode>0%</c:formatCode>
                <c:ptCount val="12"/>
                <c:pt idx="0">
                  <c:v>0.33</c:v>
                </c:pt>
                <c:pt idx="1">
                  <c:v>0.28999999999999998</c:v>
                </c:pt>
                <c:pt idx="2">
                  <c:v>0.35</c:v>
                </c:pt>
                <c:pt idx="3">
                  <c:v>0.36</c:v>
                </c:pt>
                <c:pt idx="4">
                  <c:v>0.34</c:v>
                </c:pt>
                <c:pt idx="5">
                  <c:v>0.35</c:v>
                </c:pt>
                <c:pt idx="6">
                  <c:v>0.37</c:v>
                </c:pt>
                <c:pt idx="7">
                  <c:v>0.43</c:v>
                </c:pt>
                <c:pt idx="8">
                  <c:v>0.34</c:v>
                </c:pt>
                <c:pt idx="9">
                  <c:v>0.35</c:v>
                </c:pt>
                <c:pt idx="10">
                  <c:v>0.33</c:v>
                </c:pt>
                <c:pt idx="11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25-44F2-A51B-6FE6552F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207432"/>
        <c:axId val="312207824"/>
      </c:lineChart>
      <c:catAx>
        <c:axId val="31220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2207824"/>
        <c:crosses val="autoZero"/>
        <c:auto val="1"/>
        <c:lblAlgn val="ctr"/>
        <c:lblOffset val="100"/>
        <c:noMultiLvlLbl val="0"/>
      </c:catAx>
      <c:valAx>
        <c:axId val="312207824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220743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0"/>
          <c:y val="0.1142806267806268"/>
          <c:w val="0.98732361075833264"/>
          <c:h val="8.1501671265450798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P7D SHARE OF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(2)'!$A$29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(2)'!$B$6:$M$6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(2)'!$B$29:$M$29</c:f>
              <c:numCache>
                <c:formatCode>0%</c:formatCode>
                <c:ptCount val="12"/>
                <c:pt idx="0">
                  <c:v>0.499</c:v>
                </c:pt>
                <c:pt idx="1">
                  <c:v>0.50900000000000001</c:v>
                </c:pt>
                <c:pt idx="2">
                  <c:v>0.621</c:v>
                </c:pt>
                <c:pt idx="3">
                  <c:v>0.61099999999999999</c:v>
                </c:pt>
                <c:pt idx="4">
                  <c:v>0.59499999999999997</c:v>
                </c:pt>
                <c:pt idx="5">
                  <c:v>0.435</c:v>
                </c:pt>
                <c:pt idx="6">
                  <c:v>0.52900000000000003</c:v>
                </c:pt>
                <c:pt idx="7">
                  <c:v>0.51500000000000001</c:v>
                </c:pt>
                <c:pt idx="8">
                  <c:v>0.60499999999999998</c:v>
                </c:pt>
                <c:pt idx="9">
                  <c:v>0.63900000000000001</c:v>
                </c:pt>
                <c:pt idx="10">
                  <c:v>0.58399999999999996</c:v>
                </c:pt>
                <c:pt idx="11">
                  <c:v>0.65200000000000002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1-4BC3-88C6-E470BC49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4091000"/>
        <c:axId val="314091392"/>
      </c:barChart>
      <c:catAx>
        <c:axId val="314091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4091392"/>
        <c:crosses val="autoZero"/>
        <c:auto val="1"/>
        <c:lblAlgn val="ctr"/>
        <c:lblOffset val="100"/>
        <c:noMultiLvlLbl val="0"/>
      </c:catAx>
      <c:valAx>
        <c:axId val="314091392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409100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BRAND'!$A$23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BRAND'!$B$23:$M$23</c:f>
              <c:numCache>
                <c:formatCode>0%</c:formatCode>
                <c:ptCount val="12"/>
                <c:pt idx="0">
                  <c:v>0.55700000000000005</c:v>
                </c:pt>
                <c:pt idx="1">
                  <c:v>0.43700000000000006</c:v>
                </c:pt>
                <c:pt idx="2">
                  <c:v>0.52</c:v>
                </c:pt>
                <c:pt idx="3">
                  <c:v>0.53400000000000003</c:v>
                </c:pt>
                <c:pt idx="4">
                  <c:v>0.51</c:v>
                </c:pt>
                <c:pt idx="5">
                  <c:v>0.42799999999999999</c:v>
                </c:pt>
                <c:pt idx="6">
                  <c:v>0.42200000000000004</c:v>
                </c:pt>
                <c:pt idx="7">
                  <c:v>0.48200000000000004</c:v>
                </c:pt>
                <c:pt idx="8">
                  <c:v>0.499</c:v>
                </c:pt>
                <c:pt idx="9">
                  <c:v>0.47600000000000003</c:v>
                </c:pt>
                <c:pt idx="10">
                  <c:v>0.48700000000000004</c:v>
                </c:pt>
                <c:pt idx="11">
                  <c:v>0.496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F-43F2-B4BB-F353E02C1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4092176"/>
        <c:axId val="314092568"/>
      </c:barChart>
      <c:catAx>
        <c:axId val="31409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4092568"/>
        <c:crosses val="autoZero"/>
        <c:auto val="1"/>
        <c:lblAlgn val="ctr"/>
        <c:lblOffset val="100"/>
        <c:noMultiLvlLbl val="0"/>
      </c:catAx>
      <c:valAx>
        <c:axId val="314092568"/>
        <c:scaling>
          <c:orientation val="minMax"/>
          <c:max val="0.8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409217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200" dirty="0"/>
              <a:t>% ILLICIT P7D SHARE BY APP</a:t>
            </a:r>
            <a:r>
              <a:rPr lang="en-US" sz="1050" dirty="0"/>
              <a:t>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961771594694164E-2"/>
          <c:y val="0.18244918904367724"/>
          <c:w val="0.96292580362938507"/>
          <c:h val="0.696570821275545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'NORTHERN ON'!$A$31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'NORTHERN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'NORTHERN ON'!$B$31:$M$31</c:f>
              <c:numCache>
                <c:formatCode>0%</c:formatCode>
                <c:ptCount val="12"/>
                <c:pt idx="0">
                  <c:v>0.44</c:v>
                </c:pt>
                <c:pt idx="1">
                  <c:v>0.43</c:v>
                </c:pt>
                <c:pt idx="2">
                  <c:v>0.5</c:v>
                </c:pt>
                <c:pt idx="3">
                  <c:v>0.55000000000000004</c:v>
                </c:pt>
                <c:pt idx="4">
                  <c:v>0.52</c:v>
                </c:pt>
                <c:pt idx="5">
                  <c:v>0.39</c:v>
                </c:pt>
                <c:pt idx="6">
                  <c:v>0.34</c:v>
                </c:pt>
                <c:pt idx="7">
                  <c:v>0.48</c:v>
                </c:pt>
                <c:pt idx="8">
                  <c:v>0.41</c:v>
                </c:pt>
                <c:pt idx="9">
                  <c:v>0.44</c:v>
                </c:pt>
                <c:pt idx="10">
                  <c:v>0.45</c:v>
                </c:pt>
                <c:pt idx="1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D-48B6-85CC-E7A0B2EEB0EB}"/>
            </c:ext>
          </c:extLst>
        </c:ser>
        <c:ser>
          <c:idx val="2"/>
          <c:order val="2"/>
          <c:tx>
            <c:strRef>
              <c:f>'NORTHERN ON'!$A$32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'NORTHERN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'NORTHERN ON'!$B$32:$M$32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0.03</c:v>
                </c:pt>
                <c:pt idx="7">
                  <c:v>0</c:v>
                </c:pt>
                <c:pt idx="8">
                  <c:v>7.0000000000000007E-2</c:v>
                </c:pt>
                <c:pt idx="9">
                  <c:v>0.06</c:v>
                </c:pt>
                <c:pt idx="10">
                  <c:v>0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D-48B6-85CC-E7A0B2EEB0EB}"/>
            </c:ext>
          </c:extLst>
        </c:ser>
        <c:ser>
          <c:idx val="3"/>
          <c:order val="3"/>
          <c:tx>
            <c:strRef>
              <c:f>'NORTHERN ON'!$A$33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'NORTHERN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'NORTHERN ON'!$B$33:$M$33</c:f>
              <c:numCache>
                <c:formatCode>0%</c:formatCode>
                <c:ptCount val="12"/>
                <c:pt idx="0">
                  <c:v>0.06</c:v>
                </c:pt>
                <c:pt idx="1">
                  <c:v>0.06</c:v>
                </c:pt>
                <c:pt idx="2">
                  <c:v>0.1</c:v>
                </c:pt>
                <c:pt idx="3">
                  <c:v>0.04</c:v>
                </c:pt>
                <c:pt idx="4">
                  <c:v>0.03</c:v>
                </c:pt>
                <c:pt idx="5">
                  <c:v>0.04</c:v>
                </c:pt>
                <c:pt idx="6">
                  <c:v>0.14000000000000001</c:v>
                </c:pt>
                <c:pt idx="7">
                  <c:v>0.02</c:v>
                </c:pt>
                <c:pt idx="8">
                  <c:v>0.11</c:v>
                </c:pt>
                <c:pt idx="9">
                  <c:v>0.08</c:v>
                </c:pt>
                <c:pt idx="10">
                  <c:v>0.1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D-48B6-85CC-E7A0B2EEB0EB}"/>
            </c:ext>
          </c:extLst>
        </c:ser>
        <c:ser>
          <c:idx val="4"/>
          <c:order val="4"/>
          <c:tx>
            <c:strRef>
              <c:f>'NORTHERN ON'!$A$34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'NORTHERN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'NORTHERN ON'!$B$34:$M$34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  <c:pt idx="4">
                  <c:v>0.05</c:v>
                </c:pt>
                <c:pt idx="5">
                  <c:v>0.01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0.06</c:v>
                </c:pt>
                <c:pt idx="10">
                  <c:v>0.04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D-48B6-85CC-E7A0B2EEB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4675288"/>
        <c:axId val="314675680"/>
      </c:barChart>
      <c:lineChart>
        <c:grouping val="standard"/>
        <c:varyColors val="0"/>
        <c:ser>
          <c:idx val="0"/>
          <c:order val="0"/>
          <c:tx>
            <c:strRef>
              <c:f>'NORTHERN ON'!$A$30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US" sz="9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'NORTHERN ON'!$B$29:$M$29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'NORTHERN ON'!$B$30:$M$30</c:f>
              <c:numCache>
                <c:formatCode>0%</c:formatCode>
                <c:ptCount val="12"/>
                <c:pt idx="0">
                  <c:v>0.5</c:v>
                </c:pt>
                <c:pt idx="1">
                  <c:v>0.51</c:v>
                </c:pt>
                <c:pt idx="2">
                  <c:v>0.62</c:v>
                </c:pt>
                <c:pt idx="3">
                  <c:v>0.61</c:v>
                </c:pt>
                <c:pt idx="4">
                  <c:v>0.6</c:v>
                </c:pt>
                <c:pt idx="5">
                  <c:v>0.44</c:v>
                </c:pt>
                <c:pt idx="6">
                  <c:v>0.53</c:v>
                </c:pt>
                <c:pt idx="7">
                  <c:v>0.52</c:v>
                </c:pt>
                <c:pt idx="8">
                  <c:v>0.6</c:v>
                </c:pt>
                <c:pt idx="9">
                  <c:v>0.64</c:v>
                </c:pt>
                <c:pt idx="10">
                  <c:v>0.57999999999999996</c:v>
                </c:pt>
                <c:pt idx="11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BD-48B6-85CC-E7A0B2EEB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675288"/>
        <c:axId val="314675680"/>
      </c:lineChart>
      <c:catAx>
        <c:axId val="31467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4675680"/>
        <c:crosses val="autoZero"/>
        <c:auto val="1"/>
        <c:lblAlgn val="ctr"/>
        <c:lblOffset val="100"/>
        <c:noMultiLvlLbl val="0"/>
      </c:catAx>
      <c:valAx>
        <c:axId val="314675680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46752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1.8577314932407643E-3"/>
          <c:y val="0.10846688034188035"/>
          <c:w val="0.98732361075833264"/>
          <c:h val="8.506292482670435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dirty="0"/>
              <a:t>ATTITUDES TOWARDS ILLICIT</a:t>
            </a:r>
            <a:r>
              <a:rPr lang="en-CA" sz="1400" baseline="0" dirty="0"/>
              <a:t> - TOP 2 BOX</a:t>
            </a:r>
            <a:endParaRPr lang="en-CA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358485458376006"/>
          <c:y val="0.10780991249906516"/>
          <c:w val="0.53575587072516151"/>
          <c:h val="0.8915317471340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OTTAWA/ EASTERN 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0.70499999999999996</c:v>
                </c:pt>
                <c:pt idx="1">
                  <c:v>0.73</c:v>
                </c:pt>
                <c:pt idx="2">
                  <c:v>0.47</c:v>
                </c:pt>
                <c:pt idx="3">
                  <c:v>0.49399999999999999</c:v>
                </c:pt>
                <c:pt idx="4">
                  <c:v>0.40200000000000002</c:v>
                </c:pt>
                <c:pt idx="5">
                  <c:v>0.39899999999999997</c:v>
                </c:pt>
                <c:pt idx="6">
                  <c:v>0.39600000000000002</c:v>
                </c:pt>
                <c:pt idx="7">
                  <c:v>0.36399999999999999</c:v>
                </c:pt>
                <c:pt idx="8">
                  <c:v>0.35899999999999999</c:v>
                </c:pt>
                <c:pt idx="9">
                  <c:v>0.193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2-44D9-B3DF-FA0EED069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SOUTHERN 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0.70400000000000007</c:v>
                </c:pt>
                <c:pt idx="1">
                  <c:v>0.71700000000000008</c:v>
                </c:pt>
                <c:pt idx="2">
                  <c:v>0.46799999999999997</c:v>
                </c:pt>
                <c:pt idx="3">
                  <c:v>0.46600000000000003</c:v>
                </c:pt>
                <c:pt idx="4">
                  <c:v>0.39200000000000002</c:v>
                </c:pt>
                <c:pt idx="5">
                  <c:v>0.44299999999999995</c:v>
                </c:pt>
                <c:pt idx="6">
                  <c:v>0.37</c:v>
                </c:pt>
                <c:pt idx="7">
                  <c:v>0.40100000000000002</c:v>
                </c:pt>
                <c:pt idx="8">
                  <c:v>0.33500000000000002</c:v>
                </c:pt>
                <c:pt idx="9">
                  <c:v>0.18899999999999997</c:v>
                </c:pt>
                <c:pt idx="10">
                  <c:v>0.12300000000000001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2-44D9-B3DF-FA0EED069C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GTA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0.54400000000000004</c:v>
                </c:pt>
                <c:pt idx="1">
                  <c:v>0.54899999999999993</c:v>
                </c:pt>
                <c:pt idx="2">
                  <c:v>0.48799999999999999</c:v>
                </c:pt>
                <c:pt idx="3">
                  <c:v>0.46600000000000003</c:v>
                </c:pt>
                <c:pt idx="4">
                  <c:v>0.45799999999999996</c:v>
                </c:pt>
                <c:pt idx="5">
                  <c:v>0.29299999999999998</c:v>
                </c:pt>
                <c:pt idx="6">
                  <c:v>0.37799999999999995</c:v>
                </c:pt>
                <c:pt idx="7">
                  <c:v>0.30599999999999999</c:v>
                </c:pt>
                <c:pt idx="8">
                  <c:v>0.33399999999999996</c:v>
                </c:pt>
                <c:pt idx="9">
                  <c:v>0.27200000000000002</c:v>
                </c:pt>
                <c:pt idx="10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2-44D9-B3DF-FA0EED069C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NORTHERN ON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Sheet1!$E$2:$E$12</c:f>
              <c:numCache>
                <c:formatCode>0%</c:formatCode>
                <c:ptCount val="11"/>
                <c:pt idx="0">
                  <c:v>0.65300000000000002</c:v>
                </c:pt>
                <c:pt idx="1">
                  <c:v>0.64900000000000002</c:v>
                </c:pt>
                <c:pt idx="2">
                  <c:v>0.42499999999999999</c:v>
                </c:pt>
                <c:pt idx="3">
                  <c:v>0.39299999999999996</c:v>
                </c:pt>
                <c:pt idx="4">
                  <c:v>0.34899999999999998</c:v>
                </c:pt>
                <c:pt idx="5">
                  <c:v>0.40600000000000003</c:v>
                </c:pt>
                <c:pt idx="6">
                  <c:v>0.223</c:v>
                </c:pt>
                <c:pt idx="7">
                  <c:v>0.40399999999999997</c:v>
                </c:pt>
                <c:pt idx="8">
                  <c:v>0.185</c:v>
                </c:pt>
                <c:pt idx="9">
                  <c:v>0.182</c:v>
                </c:pt>
                <c:pt idx="10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2-44D9-B3DF-FA0EED069C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4917744"/>
        <c:axId val="314918136"/>
      </c:barChart>
      <c:catAx>
        <c:axId val="314917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18136"/>
        <c:crosses val="autoZero"/>
        <c:auto val="1"/>
        <c:lblAlgn val="ctr"/>
        <c:lblOffset val="100"/>
        <c:noMultiLvlLbl val="0"/>
      </c:catAx>
      <c:valAx>
        <c:axId val="3149181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491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ATTITUDES TOWARDS ILLICIT</a:t>
            </a:r>
            <a:r>
              <a:rPr lang="en-CA" baseline="0" dirty="0"/>
              <a:t> - TOP 2 BOX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4584583877687933"/>
          <c:y val="9.9668856908178241E-2"/>
          <c:w val="0.52874309993761992"/>
          <c:h val="0.90033114309182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ON YTD 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Sheet2!$B$2:$B$12</c:f>
              <c:numCache>
                <c:formatCode>0%</c:formatCode>
                <c:ptCount val="11"/>
                <c:pt idx="0">
                  <c:v>0.66</c:v>
                </c:pt>
                <c:pt idx="1">
                  <c:v>0.67200000000000004</c:v>
                </c:pt>
                <c:pt idx="2">
                  <c:v>0.46899999999999997</c:v>
                </c:pt>
                <c:pt idx="3">
                  <c:v>0.46399999999999997</c:v>
                </c:pt>
                <c:pt idx="4">
                  <c:v>0.40600000000000003</c:v>
                </c:pt>
                <c:pt idx="5">
                  <c:v>0.39500000000000002</c:v>
                </c:pt>
                <c:pt idx="6">
                  <c:v>0.36200000000000004</c:v>
                </c:pt>
                <c:pt idx="7">
                  <c:v>0.37200000000000005</c:v>
                </c:pt>
                <c:pt idx="8">
                  <c:v>0.32400000000000001</c:v>
                </c:pt>
                <c:pt idx="9">
                  <c:v>0.20899999999999999</c:v>
                </c:pt>
                <c:pt idx="1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D-4EBD-8D42-3A501944149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ON  2018</c:v>
                </c:pt>
              </c:strCache>
            </c:strRef>
          </c:tx>
          <c:spPr>
            <a:solidFill>
              <a:srgbClr val="CCECF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Sheet2!$C$2:$C$12</c:f>
              <c:numCache>
                <c:formatCode>0%</c:formatCode>
                <c:ptCount val="11"/>
                <c:pt idx="0">
                  <c:v>0.66400000000000003</c:v>
                </c:pt>
                <c:pt idx="1">
                  <c:v>0.68</c:v>
                </c:pt>
                <c:pt idx="2">
                  <c:v>0.45500000000000002</c:v>
                </c:pt>
                <c:pt idx="3">
                  <c:v>0.46100000000000002</c:v>
                </c:pt>
                <c:pt idx="4">
                  <c:v>0.41499999999999998</c:v>
                </c:pt>
                <c:pt idx="5">
                  <c:v>0.37799999999999995</c:v>
                </c:pt>
                <c:pt idx="6">
                  <c:v>0.36799999999999999</c:v>
                </c:pt>
                <c:pt idx="7">
                  <c:v>0.35200000000000004</c:v>
                </c:pt>
                <c:pt idx="8">
                  <c:v>0.318</c:v>
                </c:pt>
                <c:pt idx="9">
                  <c:v>0.20600000000000002</c:v>
                </c:pt>
                <c:pt idx="10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BD-4EBD-8D42-3A5019441490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ON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Sheet2!$A$2:$A$12</c:f>
              <c:strCache>
                <c:ptCount val="11"/>
                <c:pt idx="0">
                  <c:v>Illegal cigarette prices are significantly cheaper than legal cigarette prices</c:v>
                </c:pt>
                <c:pt idx="1">
                  <c:v>Illegal cigarette prices are much cheaper than legal cigarette prices</c:v>
                </c:pt>
                <c:pt idx="2">
                  <c:v>You could find yourself in court (fine and/or imprisonment) if caught with illegal cigarettes</c:v>
                </c:pt>
                <c:pt idx="3">
                  <c:v>Having in your possession a baggie or pack of illegal cigarettes can get you a fine</c:v>
                </c:pt>
                <c:pt idx="4">
                  <c:v>The sale of contraband tobacco hurts local convenience stores</c:v>
                </c:pt>
                <c:pt idx="5">
                  <c:v>Illegal cigarettes are currently easy to get</c:v>
                </c:pt>
                <c:pt idx="6">
                  <c:v>The overall quality of illegal cigarettes is poor</c:v>
                </c:pt>
                <c:pt idx="7">
                  <c:v>Illegal cigarettes are good value for the money</c:v>
                </c:pt>
                <c:pt idx="8">
                  <c:v>Cigarettes bought from Indigenous Reserves are illegal product</c:v>
                </c:pt>
                <c:pt idx="9">
                  <c:v>Illegal cigarette dealers sell to kids</c:v>
                </c:pt>
                <c:pt idx="10">
                  <c:v>Illegal cigarette dealers also sell drugs</c:v>
                </c:pt>
              </c:strCache>
            </c:strRef>
          </c:cat>
          <c:val>
            <c:numRef>
              <c:f>Sheet2!$D$2:$D$12</c:f>
              <c:numCache>
                <c:formatCode>0%</c:formatCode>
                <c:ptCount val="11"/>
                <c:pt idx="0">
                  <c:v>0.64400000000000002</c:v>
                </c:pt>
                <c:pt idx="1">
                  <c:v>0.64900000000000002</c:v>
                </c:pt>
                <c:pt idx="2">
                  <c:v>0.42899999999999999</c:v>
                </c:pt>
                <c:pt idx="3">
                  <c:v>0.41499999999999998</c:v>
                </c:pt>
                <c:pt idx="4">
                  <c:v>0.39399999999999996</c:v>
                </c:pt>
                <c:pt idx="5">
                  <c:v>0.36200000000000004</c:v>
                </c:pt>
                <c:pt idx="6">
                  <c:v>0.36799999999999999</c:v>
                </c:pt>
                <c:pt idx="7">
                  <c:v>0.33600000000000002</c:v>
                </c:pt>
                <c:pt idx="8">
                  <c:v>0.30199999999999999</c:v>
                </c:pt>
                <c:pt idx="9">
                  <c:v>0.21299999999999999</c:v>
                </c:pt>
                <c:pt idx="10">
                  <c:v>0.11199999999999999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9-446E-9245-327A53B54B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8066792"/>
        <c:axId val="318067184"/>
      </c:barChart>
      <c:catAx>
        <c:axId val="318066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67184"/>
        <c:crosses val="autoZero"/>
        <c:auto val="1"/>
        <c:lblAlgn val="ctr"/>
        <c:lblOffset val="100"/>
        <c:noMultiLvlLbl val="0"/>
      </c:catAx>
      <c:valAx>
        <c:axId val="3180671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18066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03466214705226"/>
          <c:y val="0.48342091263363901"/>
          <c:w val="9.6071348704730303E-2"/>
          <c:h val="0.171706882995906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200" dirty="0"/>
              <a:t>% ILLICIT P7D SHARE BY APP</a:t>
            </a:r>
            <a:r>
              <a:rPr lang="en-US" sz="1050" dirty="0"/>
              <a:t>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633815934298541E-2"/>
          <c:y val="0.16543992698028129"/>
          <c:w val="0.95583954223464007"/>
          <c:h val="0.723154878076137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ONTARIO!$A$31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ONTARIO!$B$29:$M$29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ONTARIO!$B$31:$M$31</c:f>
              <c:numCache>
                <c:formatCode>0%</c:formatCode>
                <c:ptCount val="12"/>
                <c:pt idx="0">
                  <c:v>0.24</c:v>
                </c:pt>
                <c:pt idx="1">
                  <c:v>0.24</c:v>
                </c:pt>
                <c:pt idx="2">
                  <c:v>0.25</c:v>
                </c:pt>
                <c:pt idx="3">
                  <c:v>0.31</c:v>
                </c:pt>
                <c:pt idx="4">
                  <c:v>0.28999999999999998</c:v>
                </c:pt>
                <c:pt idx="5">
                  <c:v>0.23</c:v>
                </c:pt>
                <c:pt idx="6">
                  <c:v>0.2</c:v>
                </c:pt>
                <c:pt idx="7">
                  <c:v>0.3</c:v>
                </c:pt>
                <c:pt idx="8">
                  <c:v>0.23</c:v>
                </c:pt>
                <c:pt idx="9">
                  <c:v>0.21</c:v>
                </c:pt>
                <c:pt idx="10">
                  <c:v>0.23</c:v>
                </c:pt>
                <c:pt idx="1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3-45E8-B44D-21821B834954}"/>
            </c:ext>
          </c:extLst>
        </c:ser>
        <c:ser>
          <c:idx val="2"/>
          <c:order val="2"/>
          <c:tx>
            <c:strRef>
              <c:f>ONTARIO!$A$32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ONTARIO!$B$29:$M$29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ONTARIO!$B$32:$M$32</c:f>
              <c:numCache>
                <c:formatCode>0%</c:formatCode>
                <c:ptCount val="12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  <c:pt idx="6">
                  <c:v>0.03</c:v>
                </c:pt>
                <c:pt idx="7">
                  <c:v>0.02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3-45E8-B44D-21821B834954}"/>
            </c:ext>
          </c:extLst>
        </c:ser>
        <c:ser>
          <c:idx val="3"/>
          <c:order val="3"/>
          <c:tx>
            <c:strRef>
              <c:f>ONTARIO!$A$33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ONTARIO!$B$29:$M$29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ONTARIO!$B$33:$M$33</c:f>
              <c:numCache>
                <c:formatCode>0%</c:formatCode>
                <c:ptCount val="12"/>
                <c:pt idx="0">
                  <c:v>0.05</c:v>
                </c:pt>
                <c:pt idx="1">
                  <c:v>0.03</c:v>
                </c:pt>
                <c:pt idx="2">
                  <c:v>0.04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0.06</c:v>
                </c:pt>
                <c:pt idx="7">
                  <c:v>0.02</c:v>
                </c:pt>
                <c:pt idx="8">
                  <c:v>0.04</c:v>
                </c:pt>
                <c:pt idx="9">
                  <c:v>0.05</c:v>
                </c:pt>
                <c:pt idx="10">
                  <c:v>0.06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3-45E8-B44D-21821B834954}"/>
            </c:ext>
          </c:extLst>
        </c:ser>
        <c:ser>
          <c:idx val="4"/>
          <c:order val="4"/>
          <c:tx>
            <c:strRef>
              <c:f>ONTARIO!$A$34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ONTARIO!$B$29:$M$29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ONTARIO!$B$34:$M$34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  <c:pt idx="4">
                  <c:v>0.02</c:v>
                </c:pt>
                <c:pt idx="5">
                  <c:v>0.03</c:v>
                </c:pt>
                <c:pt idx="6">
                  <c:v>0.02</c:v>
                </c:pt>
                <c:pt idx="7">
                  <c:v>0.03</c:v>
                </c:pt>
                <c:pt idx="8">
                  <c:v>0.01</c:v>
                </c:pt>
                <c:pt idx="9">
                  <c:v>0.04</c:v>
                </c:pt>
                <c:pt idx="10">
                  <c:v>0.02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3-45E8-B44D-21821B834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1560680"/>
        <c:axId val="311561072"/>
      </c:barChart>
      <c:lineChart>
        <c:grouping val="standard"/>
        <c:varyColors val="0"/>
        <c:ser>
          <c:idx val="0"/>
          <c:order val="0"/>
          <c:tx>
            <c:strRef>
              <c:f>ONTARIO!$A$30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US"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ONTARIO!$B$29:$M$29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ONTARIO!$B$30:$M$30</c:f>
              <c:numCache>
                <c:formatCode>0%</c:formatCode>
                <c:ptCount val="12"/>
                <c:pt idx="0">
                  <c:v>0.34</c:v>
                </c:pt>
                <c:pt idx="1">
                  <c:v>0.32</c:v>
                </c:pt>
                <c:pt idx="2">
                  <c:v>0.33</c:v>
                </c:pt>
                <c:pt idx="3">
                  <c:v>0.36</c:v>
                </c:pt>
                <c:pt idx="4">
                  <c:v>0.35</c:v>
                </c:pt>
                <c:pt idx="5">
                  <c:v>0.3</c:v>
                </c:pt>
                <c:pt idx="6">
                  <c:v>0.31</c:v>
                </c:pt>
                <c:pt idx="7">
                  <c:v>0.37</c:v>
                </c:pt>
                <c:pt idx="8">
                  <c:v>0.31</c:v>
                </c:pt>
                <c:pt idx="9">
                  <c:v>0.33</c:v>
                </c:pt>
                <c:pt idx="10">
                  <c:v>0.33</c:v>
                </c:pt>
                <c:pt idx="11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83-45E8-B44D-21821B834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60680"/>
        <c:axId val="311561072"/>
      </c:lineChart>
      <c:catAx>
        <c:axId val="31156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1561072"/>
        <c:crosses val="autoZero"/>
        <c:auto val="1"/>
        <c:lblAlgn val="ctr"/>
        <c:lblOffset val="100"/>
        <c:noMultiLvlLbl val="0"/>
      </c:catAx>
      <c:valAx>
        <c:axId val="311561072"/>
        <c:scaling>
          <c:orientation val="minMax"/>
          <c:max val="0.70000000000000007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15606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2.4259165184997038E-2"/>
          <c:y val="0.12182158119658119"/>
          <c:w val="0.96492217706657635"/>
          <c:h val="7.0817770374856995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CA" sz="1200" dirty="0"/>
              <a:t>AVERAGE ILLICIT PRICE</a:t>
            </a:r>
          </a:p>
          <a:p>
            <a:pPr>
              <a:defRPr sz="1050"/>
            </a:pPr>
            <a:r>
              <a:rPr lang="en-CA" sz="1050" b="0" dirty="0"/>
              <a:t>(ILLICIT REG BRD)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'ONTARIO FORMAT PRICES'!$A$4</c:f>
              <c:strCache>
                <c:ptCount val="1"/>
                <c:pt idx="0">
                  <c:v>CARTON (Excludes pack prices)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'ONTARIO FORMAT PRICES'!$B$2:$M$2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'ONTARIO FORMAT PRICES'!$B$4:$M$4</c:f>
              <c:numCache>
                <c:formatCode>"$"#,##0.00</c:formatCode>
                <c:ptCount val="12"/>
                <c:pt idx="0">
                  <c:v>34.799999999999997</c:v>
                </c:pt>
                <c:pt idx="1">
                  <c:v>34.5</c:v>
                </c:pt>
                <c:pt idx="2">
                  <c:v>36.5</c:v>
                </c:pt>
                <c:pt idx="3">
                  <c:v>34.6</c:v>
                </c:pt>
                <c:pt idx="4">
                  <c:v>35.200000000000003</c:v>
                </c:pt>
                <c:pt idx="5">
                  <c:v>33.6</c:v>
                </c:pt>
                <c:pt idx="6">
                  <c:v>39.299999999999997</c:v>
                </c:pt>
                <c:pt idx="7">
                  <c:v>36.200000000000003</c:v>
                </c:pt>
                <c:pt idx="8">
                  <c:v>41.3</c:v>
                </c:pt>
                <c:pt idx="9">
                  <c:v>37.9</c:v>
                </c:pt>
                <c:pt idx="10">
                  <c:v>35.299999999999997</c:v>
                </c:pt>
                <c:pt idx="11">
                  <c:v>35.4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F6-4AB4-A223-4AD96A1450B4}"/>
            </c:ext>
          </c:extLst>
        </c:ser>
        <c:ser>
          <c:idx val="1"/>
          <c:order val="1"/>
          <c:tx>
            <c:strRef>
              <c:f>'ONTARIO FORMAT PRICES'!$A$5</c:f>
              <c:strCache>
                <c:ptCount val="1"/>
                <c:pt idx="0">
                  <c:v>BAG / CONTAINER (200)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'ONTARIO FORMAT PRICES'!$B$2:$M$2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'ONTARIO FORMAT PRICES'!$B$5:$M$5</c:f>
              <c:numCache>
                <c:formatCode>"$"#,##0.00</c:formatCode>
                <c:ptCount val="12"/>
                <c:pt idx="0">
                  <c:v>16.100000000000001</c:v>
                </c:pt>
                <c:pt idx="1">
                  <c:v>19.3</c:v>
                </c:pt>
                <c:pt idx="2">
                  <c:v>16.5</c:v>
                </c:pt>
                <c:pt idx="3">
                  <c:v>15.9</c:v>
                </c:pt>
                <c:pt idx="4">
                  <c:v>16.600000000000001</c:v>
                </c:pt>
                <c:pt idx="5">
                  <c:v>16.3</c:v>
                </c:pt>
                <c:pt idx="6">
                  <c:v>13.9</c:v>
                </c:pt>
                <c:pt idx="7">
                  <c:v>13.9</c:v>
                </c:pt>
                <c:pt idx="8">
                  <c:v>14.4</c:v>
                </c:pt>
                <c:pt idx="9">
                  <c:v>19.100000000000001</c:v>
                </c:pt>
                <c:pt idx="10">
                  <c:v>14.9</c:v>
                </c:pt>
                <c:pt idx="11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F6-4AB4-A223-4AD96A1450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1882928"/>
        <c:axId val="311883320"/>
      </c:lineChart>
      <c:catAx>
        <c:axId val="311882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800"/>
            </a:pPr>
            <a:endParaRPr lang="en-US"/>
          </a:p>
        </c:txPr>
        <c:crossAx val="311883320"/>
        <c:crosses val="autoZero"/>
        <c:auto val="1"/>
        <c:lblAlgn val="ctr"/>
        <c:lblOffset val="100"/>
        <c:noMultiLvlLbl val="0"/>
      </c:catAx>
      <c:valAx>
        <c:axId val="311883320"/>
        <c:scaling>
          <c:orientation val="minMax"/>
          <c:max val="50"/>
        </c:scaling>
        <c:delete val="0"/>
        <c:axPos val="l"/>
        <c:numFmt formatCode="&quot;$&quot;#,##0.00" sourceLinked="1"/>
        <c:majorTickMark val="none"/>
        <c:minorTickMark val="none"/>
        <c:tickLblPos val="none"/>
        <c:spPr>
          <a:ln>
            <a:noFill/>
          </a:ln>
        </c:spPr>
        <c:crossAx val="311882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2897457839651882E-2"/>
          <c:y val="0.13558176021266571"/>
          <c:w val="0.98174743988111868"/>
          <c:h val="3.6414102134157217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CA" sz="1200" dirty="0"/>
              <a:t>ILLICIT</a:t>
            </a:r>
            <a:r>
              <a:rPr lang="en-CA" sz="1200" baseline="0" dirty="0"/>
              <a:t> FORMAT CONTRIBUTION</a:t>
            </a:r>
          </a:p>
          <a:p>
            <a:pPr>
              <a:defRPr sz="1050"/>
            </a:pPr>
            <a:r>
              <a:rPr lang="en-CA" sz="1050" b="0" baseline="0" dirty="0"/>
              <a:t>(ILLICIT REG BRD)</a:t>
            </a:r>
            <a:endParaRPr lang="en-CA" sz="1050" b="0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'ONTARIO CONTRIBUTION'!$A$5</c:f>
              <c:strCache>
                <c:ptCount val="1"/>
                <c:pt idx="0">
                  <c:v>BAG / CONTAINER (200)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'ONTARIO CONTRIBUTION'!$B$2:$M$2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'ONTARIO CONTRIBUTION'!$B$5:$M$5</c:f>
              <c:numCache>
                <c:formatCode>0%</c:formatCode>
                <c:ptCount val="12"/>
                <c:pt idx="0">
                  <c:v>0.2098214285714286</c:v>
                </c:pt>
                <c:pt idx="1">
                  <c:v>0.20304568527918787</c:v>
                </c:pt>
                <c:pt idx="2">
                  <c:v>0.19999999999999996</c:v>
                </c:pt>
                <c:pt idx="3">
                  <c:v>0.12</c:v>
                </c:pt>
                <c:pt idx="4">
                  <c:v>0.14102564102564108</c:v>
                </c:pt>
                <c:pt idx="5">
                  <c:v>0.18552036199095023</c:v>
                </c:pt>
                <c:pt idx="6">
                  <c:v>0.17840375586854462</c:v>
                </c:pt>
                <c:pt idx="7">
                  <c:v>0.2558139534883721</c:v>
                </c:pt>
                <c:pt idx="8">
                  <c:v>0.16666666666666663</c:v>
                </c:pt>
                <c:pt idx="9">
                  <c:v>0.23144104803493448</c:v>
                </c:pt>
                <c:pt idx="10">
                  <c:v>0.28205128205128205</c:v>
                </c:pt>
                <c:pt idx="11">
                  <c:v>0.2376681614349776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A-419B-AAE5-F995B496F5B2}"/>
            </c:ext>
          </c:extLst>
        </c:ser>
        <c:ser>
          <c:idx val="0"/>
          <c:order val="1"/>
          <c:tx>
            <c:strRef>
              <c:f>'ONTARIO CONTRIBUTION'!$A$4</c:f>
              <c:strCache>
                <c:ptCount val="1"/>
                <c:pt idx="0">
                  <c:v>PACK OR CARTON PURCHASE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'ONTARIO CONTRIBUTION'!$B$2:$M$2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'ONTARIO CONTRIBUTION'!$B$4:$M$4</c:f>
              <c:numCache>
                <c:formatCode>0%</c:formatCode>
                <c:ptCount val="12"/>
                <c:pt idx="0">
                  <c:v>0.7901785714285714</c:v>
                </c:pt>
                <c:pt idx="1">
                  <c:v>0.79695431472081213</c:v>
                </c:pt>
                <c:pt idx="2">
                  <c:v>0.8</c:v>
                </c:pt>
                <c:pt idx="3">
                  <c:v>0.88</c:v>
                </c:pt>
                <c:pt idx="4">
                  <c:v>0.85897435897435892</c:v>
                </c:pt>
                <c:pt idx="5">
                  <c:v>0.81447963800904977</c:v>
                </c:pt>
                <c:pt idx="6">
                  <c:v>0.82159624413145538</c:v>
                </c:pt>
                <c:pt idx="7">
                  <c:v>0.7441860465116279</c:v>
                </c:pt>
                <c:pt idx="8">
                  <c:v>0.83333333333333337</c:v>
                </c:pt>
                <c:pt idx="9">
                  <c:v>0.76855895196506552</c:v>
                </c:pt>
                <c:pt idx="10">
                  <c:v>0.71794871794871795</c:v>
                </c:pt>
                <c:pt idx="11">
                  <c:v>0.7623318385650224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A-419B-AAE5-F995B496F5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1884104"/>
        <c:axId val="311884496"/>
      </c:barChart>
      <c:catAx>
        <c:axId val="311884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11884496"/>
        <c:crosses val="autoZero"/>
        <c:auto val="1"/>
        <c:lblAlgn val="ctr"/>
        <c:lblOffset val="100"/>
        <c:noMultiLvlLbl val="0"/>
      </c:catAx>
      <c:valAx>
        <c:axId val="311884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311884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3320248262183857E-2"/>
          <c:y val="0.13559499281224646"/>
          <c:w val="0.95333649314125313"/>
          <c:h val="3.6414102134157217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dirty="0"/>
              <a:t>Top 2 Box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6442451420029897E-2"/>
          <c:y val="0.10852977828519959"/>
          <c:w val="0.62959476477996301"/>
          <c:h val="0.814961428132243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Illegal cigarette prices are significantly cheaper than legal cigarette prices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 4WPE JUN 23'18</c:v>
                </c:pt>
                <c:pt idx="1">
                  <c:v> 4WPE JUL 21'18</c:v>
                </c:pt>
                <c:pt idx="2">
                  <c:v> 4WPE AUG 18'18</c:v>
                </c:pt>
                <c:pt idx="3">
                  <c:v> 4WPE SEP 15'18</c:v>
                </c:pt>
                <c:pt idx="4">
                  <c:v> 4WPE OCT 13'18</c:v>
                </c:pt>
                <c:pt idx="5">
                  <c:v> 4WPE NOV 10'18</c:v>
                </c:pt>
                <c:pt idx="6">
                  <c:v> 4WPE DEC 8'18</c:v>
                </c:pt>
                <c:pt idx="7">
                  <c:v> 4WPE FEB 4'19</c:v>
                </c:pt>
                <c:pt idx="8">
                  <c:v> 4WPE Mar 4'19</c:v>
                </c:pt>
                <c:pt idx="9">
                  <c:v> 4WPE Apr 1,19</c:v>
                </c:pt>
                <c:pt idx="10">
                  <c:v> 4WPE Apr 29,19</c:v>
                </c:pt>
                <c:pt idx="11">
                  <c:v> 4WPE May 27,19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0.65400000000000003</c:v>
                </c:pt>
                <c:pt idx="1">
                  <c:v>0.65200000000000002</c:v>
                </c:pt>
                <c:pt idx="2">
                  <c:v>0.66200000000000003</c:v>
                </c:pt>
                <c:pt idx="3">
                  <c:v>0.629</c:v>
                </c:pt>
                <c:pt idx="4">
                  <c:v>0.61499999999999999</c:v>
                </c:pt>
                <c:pt idx="5">
                  <c:v>0.66500000000000004</c:v>
                </c:pt>
                <c:pt idx="6">
                  <c:v>0.65400000000000003</c:v>
                </c:pt>
                <c:pt idx="7">
                  <c:v>0.65200000000000002</c:v>
                </c:pt>
                <c:pt idx="8">
                  <c:v>0.68299999999999994</c:v>
                </c:pt>
                <c:pt idx="9">
                  <c:v>0.66900000000000004</c:v>
                </c:pt>
                <c:pt idx="10">
                  <c:v>0.64500000000000002</c:v>
                </c:pt>
                <c:pt idx="11">
                  <c:v>0.65300000000000002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D2-468C-A5D2-3FE7F392052A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You could find yourself in court (fine and/or imprisonment) if caught with illegal cigarettes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 4WPE JUN 23'18</c:v>
                </c:pt>
                <c:pt idx="1">
                  <c:v> 4WPE JUL 21'18</c:v>
                </c:pt>
                <c:pt idx="2">
                  <c:v> 4WPE AUG 18'18</c:v>
                </c:pt>
                <c:pt idx="3">
                  <c:v> 4WPE SEP 15'18</c:v>
                </c:pt>
                <c:pt idx="4">
                  <c:v> 4WPE OCT 13'18</c:v>
                </c:pt>
                <c:pt idx="5">
                  <c:v> 4WPE NOV 10'18</c:v>
                </c:pt>
                <c:pt idx="6">
                  <c:v> 4WPE DEC 8'18</c:v>
                </c:pt>
                <c:pt idx="7">
                  <c:v> 4WPE FEB 4'19</c:v>
                </c:pt>
                <c:pt idx="8">
                  <c:v> 4WPE Mar 4'19</c:v>
                </c:pt>
                <c:pt idx="9">
                  <c:v> 4WPE Apr 1,19</c:v>
                </c:pt>
                <c:pt idx="10">
                  <c:v> 4WPE Apr 29,19</c:v>
                </c:pt>
                <c:pt idx="11">
                  <c:v> 4WPE May 27,19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0.46700000000000003</c:v>
                </c:pt>
                <c:pt idx="1">
                  <c:v>0.51400000000000001</c:v>
                </c:pt>
                <c:pt idx="2">
                  <c:v>0.45899999999999996</c:v>
                </c:pt>
                <c:pt idx="3">
                  <c:v>0.44500000000000001</c:v>
                </c:pt>
                <c:pt idx="4">
                  <c:v>0.44600000000000001</c:v>
                </c:pt>
                <c:pt idx="5">
                  <c:v>0.43200000000000005</c:v>
                </c:pt>
                <c:pt idx="6">
                  <c:v>0.498</c:v>
                </c:pt>
                <c:pt idx="7">
                  <c:v>0.46700000000000003</c:v>
                </c:pt>
                <c:pt idx="8">
                  <c:v>0.503</c:v>
                </c:pt>
                <c:pt idx="9">
                  <c:v>0.46600000000000003</c:v>
                </c:pt>
                <c:pt idx="10">
                  <c:v>0.433</c:v>
                </c:pt>
                <c:pt idx="11">
                  <c:v>0.47499999999999998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D2-468C-A5D2-3FE7F392052A}"/>
            </c:ext>
          </c:extLst>
        </c:ser>
        <c:ser>
          <c:idx val="8"/>
          <c:order val="2"/>
          <c:tx>
            <c:strRef>
              <c:f>Sheet1!$A$10</c:f>
              <c:strCache>
                <c:ptCount val="1"/>
                <c:pt idx="0">
                  <c:v>Cigarettes bought from Indigenous Reserves are illegal product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CA" sz="9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 4WPE JUN 23'18</c:v>
                </c:pt>
                <c:pt idx="1">
                  <c:v> 4WPE JUL 21'18</c:v>
                </c:pt>
                <c:pt idx="2">
                  <c:v> 4WPE AUG 18'18</c:v>
                </c:pt>
                <c:pt idx="3">
                  <c:v> 4WPE SEP 15'18</c:v>
                </c:pt>
                <c:pt idx="4">
                  <c:v> 4WPE OCT 13'18</c:v>
                </c:pt>
                <c:pt idx="5">
                  <c:v> 4WPE NOV 10'18</c:v>
                </c:pt>
                <c:pt idx="6">
                  <c:v> 4WPE DEC 8'18</c:v>
                </c:pt>
                <c:pt idx="7">
                  <c:v> 4WPE FEB 4'19</c:v>
                </c:pt>
                <c:pt idx="8">
                  <c:v> 4WPE Mar 4'19</c:v>
                </c:pt>
                <c:pt idx="9">
                  <c:v> 4WPE Apr 1,19</c:v>
                </c:pt>
                <c:pt idx="10">
                  <c:v> 4WPE Apr 29,19</c:v>
                </c:pt>
                <c:pt idx="11">
                  <c:v> 4WPE May 27,19</c:v>
                </c:pt>
              </c:strCache>
            </c:strRef>
          </c:cat>
          <c:val>
            <c:numRef>
              <c:f>Sheet1!$B$10:$M$10</c:f>
              <c:numCache>
                <c:formatCode>0%</c:formatCode>
                <c:ptCount val="12"/>
                <c:pt idx="0">
                  <c:v>0.316</c:v>
                </c:pt>
                <c:pt idx="1">
                  <c:v>0.34</c:v>
                </c:pt>
                <c:pt idx="2">
                  <c:v>0.32299999999999995</c:v>
                </c:pt>
                <c:pt idx="3">
                  <c:v>0.33600000000000002</c:v>
                </c:pt>
                <c:pt idx="4">
                  <c:v>0.28699999999999998</c:v>
                </c:pt>
                <c:pt idx="5">
                  <c:v>0.32400000000000001</c:v>
                </c:pt>
                <c:pt idx="6">
                  <c:v>0.35700000000000004</c:v>
                </c:pt>
                <c:pt idx="7">
                  <c:v>0.36299999999999999</c:v>
                </c:pt>
                <c:pt idx="8">
                  <c:v>0.318</c:v>
                </c:pt>
                <c:pt idx="9">
                  <c:v>0.33100000000000002</c:v>
                </c:pt>
                <c:pt idx="10">
                  <c:v>0.32500000000000001</c:v>
                </c:pt>
                <c:pt idx="11">
                  <c:v>0.28399999999999997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D2-468C-A5D2-3FE7F39205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0957944"/>
        <c:axId val="310958336"/>
      </c:lineChart>
      <c:catAx>
        <c:axId val="31095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0958336"/>
        <c:crosses val="autoZero"/>
        <c:auto val="1"/>
        <c:lblAlgn val="ctr"/>
        <c:lblOffset val="100"/>
        <c:noMultiLvlLbl val="0"/>
      </c:catAx>
      <c:valAx>
        <c:axId val="310958336"/>
        <c:scaling>
          <c:orientation val="minMax"/>
          <c:max val="0.9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31095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30846368419197"/>
          <c:y val="6.1559457547658569E-2"/>
          <c:w val="0.29689347127573179"/>
          <c:h val="0.921900860611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dirty="0"/>
              <a:t>ILLICIT P7D SHARE OF PURCHASE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'Page 1 (2)'!$A$39</c:f>
              <c:strCache>
                <c:ptCount val="1"/>
                <c:pt idx="0">
                  <c:v>   ILLICIT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'Page 1 (2)'!$B$37:$M$37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'Page 1 (2)'!$B$39:$M$39</c:f>
              <c:numCache>
                <c:formatCode>0%</c:formatCode>
                <c:ptCount val="12"/>
                <c:pt idx="0">
                  <c:v>0.36299999999999999</c:v>
                </c:pt>
                <c:pt idx="1">
                  <c:v>0.33399999999999996</c:v>
                </c:pt>
                <c:pt idx="2">
                  <c:v>0.38</c:v>
                </c:pt>
                <c:pt idx="3">
                  <c:v>0.39200000000000002</c:v>
                </c:pt>
                <c:pt idx="4">
                  <c:v>0.374</c:v>
                </c:pt>
                <c:pt idx="5">
                  <c:v>0.34</c:v>
                </c:pt>
                <c:pt idx="6">
                  <c:v>0.37799999999999995</c:v>
                </c:pt>
                <c:pt idx="7">
                  <c:v>0.43200000000000005</c:v>
                </c:pt>
                <c:pt idx="8">
                  <c:v>0.36200000000000004</c:v>
                </c:pt>
                <c:pt idx="9">
                  <c:v>0.379</c:v>
                </c:pt>
                <c:pt idx="10">
                  <c:v>0.38200000000000001</c:v>
                </c:pt>
                <c:pt idx="11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3-4283-A6B2-10374615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0959120"/>
        <c:axId val="312194360"/>
      </c:barChart>
      <c:catAx>
        <c:axId val="3109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2194360"/>
        <c:crosses val="autoZero"/>
        <c:auto val="1"/>
        <c:lblAlgn val="ctr"/>
        <c:lblOffset val="100"/>
        <c:noMultiLvlLbl val="0"/>
      </c:catAx>
      <c:valAx>
        <c:axId val="312194360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095912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CO" dirty="0"/>
              <a:t>TVU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15750853723931E-2"/>
          <c:y val="0.15158258462884447"/>
          <c:w val="0.9463684982925521"/>
          <c:h val="0.7266801685846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'TVU &amp; REG BRAND'!$A$27</c:f>
              <c:strCache>
                <c:ptCount val="1"/>
                <c:pt idx="0">
                  <c:v>TVU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'TVU &amp; REG BRAND'!$B$7:$M$7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'TVU &amp; REG BRAND'!$B$27:$M$27</c:f>
              <c:numCache>
                <c:formatCode>0%</c:formatCode>
                <c:ptCount val="12"/>
                <c:pt idx="0">
                  <c:v>0.28899999999999998</c:v>
                </c:pt>
                <c:pt idx="1">
                  <c:v>0.28399999999999997</c:v>
                </c:pt>
                <c:pt idx="2">
                  <c:v>0.26200000000000001</c:v>
                </c:pt>
                <c:pt idx="3">
                  <c:v>0.28699999999999998</c:v>
                </c:pt>
                <c:pt idx="4">
                  <c:v>0.28600000000000003</c:v>
                </c:pt>
                <c:pt idx="5">
                  <c:v>0.28600000000000003</c:v>
                </c:pt>
                <c:pt idx="6">
                  <c:v>0.27399999999999997</c:v>
                </c:pt>
                <c:pt idx="7">
                  <c:v>0.308</c:v>
                </c:pt>
                <c:pt idx="8">
                  <c:v>0.28699999999999998</c:v>
                </c:pt>
                <c:pt idx="9">
                  <c:v>0.27899999999999997</c:v>
                </c:pt>
                <c:pt idx="10">
                  <c:v>0.27399999999999997</c:v>
                </c:pt>
                <c:pt idx="11">
                  <c:v>0.29399999999999998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479C-BE86-CD61EFD92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2195144"/>
        <c:axId val="312195536"/>
      </c:barChart>
      <c:catAx>
        <c:axId val="31219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ysClr val="window" lastClr="FFFFFF">
              <a:lumMod val="95000"/>
            </a:sysClr>
          </a:solidFill>
        </c:spPr>
        <c:txPr>
          <a:bodyPr/>
          <a:lstStyle/>
          <a:p>
            <a:pPr>
              <a:defRPr sz="600"/>
            </a:pPr>
            <a:endParaRPr lang="en-US"/>
          </a:p>
        </c:txPr>
        <c:crossAx val="312195536"/>
        <c:crosses val="autoZero"/>
        <c:auto val="1"/>
        <c:lblAlgn val="ctr"/>
        <c:lblOffset val="100"/>
        <c:noMultiLvlLbl val="0"/>
      </c:catAx>
      <c:valAx>
        <c:axId val="312195536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12195144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/>
            </a:pPr>
            <a:r>
              <a:rPr lang="en-US" sz="1050" dirty="0"/>
              <a:t>% ILLICIT P7D SHARE BY APP
BASE = TOTAL P7D VOLUME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720514774362879E-2"/>
          <c:y val="0.18413654714260047"/>
          <c:w val="0.94430192193717721"/>
          <c:h val="0.705255512932678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ROO!$A$31</c:f>
              <c:strCache>
                <c:ptCount val="1"/>
                <c:pt idx="0">
                  <c:v>INDIGENOUS RESERVE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ROO!$B$29:$M$29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ROO!$B$31:$M$31</c:f>
              <c:numCache>
                <c:formatCode>0%</c:formatCode>
                <c:ptCount val="12"/>
                <c:pt idx="0">
                  <c:v>0.26</c:v>
                </c:pt>
                <c:pt idx="1">
                  <c:v>0.27</c:v>
                </c:pt>
                <c:pt idx="2">
                  <c:v>0.3</c:v>
                </c:pt>
                <c:pt idx="3">
                  <c:v>0.34</c:v>
                </c:pt>
                <c:pt idx="4">
                  <c:v>0.32</c:v>
                </c:pt>
                <c:pt idx="5">
                  <c:v>0.25</c:v>
                </c:pt>
                <c:pt idx="6">
                  <c:v>0.25</c:v>
                </c:pt>
                <c:pt idx="7">
                  <c:v>0.35</c:v>
                </c:pt>
                <c:pt idx="8">
                  <c:v>0.27</c:v>
                </c:pt>
                <c:pt idx="9">
                  <c:v>0.24</c:v>
                </c:pt>
                <c:pt idx="10">
                  <c:v>0.28000000000000003</c:v>
                </c:pt>
                <c:pt idx="1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B-49E0-97DC-721014215DE1}"/>
            </c:ext>
          </c:extLst>
        </c:ser>
        <c:ser>
          <c:idx val="2"/>
          <c:order val="2"/>
          <c:tx>
            <c:strRef>
              <c:f>ROO!$A$32</c:f>
              <c:strCache>
                <c:ptCount val="1"/>
                <c:pt idx="0">
                  <c:v> FRIENDS/RELATIVES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ROO!$B$29:$M$29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ROO!$B$32:$M$32</c:f>
              <c:numCache>
                <c:formatCode>0%</c:formatCode>
                <c:ptCount val="12"/>
                <c:pt idx="0">
                  <c:v>0.03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0.03</c:v>
                </c:pt>
                <c:pt idx="6">
                  <c:v>0.02</c:v>
                </c:pt>
                <c:pt idx="7">
                  <c:v>0.02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B-49E0-97DC-721014215DE1}"/>
            </c:ext>
          </c:extLst>
        </c:ser>
        <c:ser>
          <c:idx val="3"/>
          <c:order val="3"/>
          <c:tx>
            <c:strRef>
              <c:f>ROO!$A$33</c:f>
              <c:strCache>
                <c:ptCount val="1"/>
                <c:pt idx="0">
                  <c:v>C &amp; G NET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ROO!$B$29:$M$29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ROO!$B$33:$M$33</c:f>
              <c:numCache>
                <c:formatCode>0%</c:formatCode>
                <c:ptCount val="12"/>
                <c:pt idx="0">
                  <c:v>0.05</c:v>
                </c:pt>
                <c:pt idx="1">
                  <c:v>0.04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0.08</c:v>
                </c:pt>
                <c:pt idx="7">
                  <c:v>0.03</c:v>
                </c:pt>
                <c:pt idx="8">
                  <c:v>0.05</c:v>
                </c:pt>
                <c:pt idx="9">
                  <c:v>0.06</c:v>
                </c:pt>
                <c:pt idx="10">
                  <c:v>7.0000000000000007E-2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3B-49E0-97DC-721014215DE1}"/>
            </c:ext>
          </c:extLst>
        </c:ser>
        <c:ser>
          <c:idx val="4"/>
          <c:order val="4"/>
          <c:tx>
            <c:strRef>
              <c:f>ROO!$A$34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en-US"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ROO!$B$29:$M$29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ROO!$B$34:$M$34</c:f>
              <c:numCache>
                <c:formatCode>0%</c:formatCode>
                <c:ptCount val="12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0.01</c:v>
                </c:pt>
                <c:pt idx="4">
                  <c:v>0.02</c:v>
                </c:pt>
                <c:pt idx="5">
                  <c:v>0.04</c:v>
                </c:pt>
                <c:pt idx="6">
                  <c:v>0.03</c:v>
                </c:pt>
                <c:pt idx="7">
                  <c:v>0.03</c:v>
                </c:pt>
                <c:pt idx="8">
                  <c:v>0.01</c:v>
                </c:pt>
                <c:pt idx="9">
                  <c:v>0.05</c:v>
                </c:pt>
                <c:pt idx="10">
                  <c:v>0.02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3B-49E0-97DC-72101421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2196320"/>
        <c:axId val="312196712"/>
      </c:barChart>
      <c:lineChart>
        <c:grouping val="standard"/>
        <c:varyColors val="0"/>
        <c:ser>
          <c:idx val="0"/>
          <c:order val="0"/>
          <c:tx>
            <c:strRef>
              <c:f>ROO!$A$30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ROO!$B$29:$M$29</c:f>
              <c:strCache>
                <c:ptCount val="12"/>
                <c:pt idx="0">
                  <c:v> Q3'16</c:v>
                </c:pt>
                <c:pt idx="1">
                  <c:v> Q4'16</c:v>
                </c:pt>
                <c:pt idx="2">
                  <c:v> Q1'17</c:v>
                </c:pt>
                <c:pt idx="3">
                  <c:v> Q2'17</c:v>
                </c:pt>
                <c:pt idx="4">
                  <c:v> Q3'17</c:v>
                </c:pt>
                <c:pt idx="5">
                  <c:v> Q4'17</c:v>
                </c:pt>
                <c:pt idx="6">
                  <c:v> Q1'18</c:v>
                </c:pt>
                <c:pt idx="7">
                  <c:v> Q2'18</c:v>
                </c:pt>
                <c:pt idx="8">
                  <c:v> Q3'18</c:v>
                </c:pt>
                <c:pt idx="9">
                  <c:v> Q4'18</c:v>
                </c:pt>
                <c:pt idx="10">
                  <c:v> Q1'19</c:v>
                </c:pt>
                <c:pt idx="11">
                  <c:v> 12WPE MAY 27'19</c:v>
                </c:pt>
              </c:strCache>
            </c:strRef>
          </c:cat>
          <c:val>
            <c:numRef>
              <c:f>ROO!$B$30:$M$30</c:f>
              <c:numCache>
                <c:formatCode>0%</c:formatCode>
                <c:ptCount val="12"/>
                <c:pt idx="0">
                  <c:v>0.36</c:v>
                </c:pt>
                <c:pt idx="1">
                  <c:v>0.33</c:v>
                </c:pt>
                <c:pt idx="2">
                  <c:v>0.38</c:v>
                </c:pt>
                <c:pt idx="3">
                  <c:v>0.39</c:v>
                </c:pt>
                <c:pt idx="4">
                  <c:v>0.37</c:v>
                </c:pt>
                <c:pt idx="5">
                  <c:v>0.34</c:v>
                </c:pt>
                <c:pt idx="6">
                  <c:v>0.38</c:v>
                </c:pt>
                <c:pt idx="7">
                  <c:v>0.43</c:v>
                </c:pt>
                <c:pt idx="8">
                  <c:v>0.36</c:v>
                </c:pt>
                <c:pt idx="9">
                  <c:v>0.38</c:v>
                </c:pt>
                <c:pt idx="10">
                  <c:v>0.38</c:v>
                </c:pt>
                <c:pt idx="11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3B-49E0-97DC-72101421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196320"/>
        <c:axId val="312196712"/>
      </c:lineChart>
      <c:catAx>
        <c:axId val="31219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312196712"/>
        <c:crosses val="autoZero"/>
        <c:auto val="1"/>
        <c:lblAlgn val="ctr"/>
        <c:lblOffset val="100"/>
        <c:noMultiLvlLbl val="0"/>
      </c:catAx>
      <c:valAx>
        <c:axId val="312196712"/>
        <c:scaling>
          <c:orientation val="minMax"/>
          <c:max val="0.70000000000000007"/>
          <c:min val="0"/>
        </c:scaling>
        <c:delete val="1"/>
        <c:axPos val="l"/>
        <c:numFmt formatCode="0%" sourceLinked="1"/>
        <c:majorTickMark val="none"/>
        <c:minorTickMark val="none"/>
        <c:tickLblPos val="none"/>
        <c:crossAx val="31219632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t"/>
      <c:legendEntry>
        <c:idx val="4"/>
        <c:delete val="1"/>
      </c:legendEntry>
      <c:layout>
        <c:manualLayout>
          <c:xMode val="edge"/>
          <c:yMode val="edge"/>
          <c:x val="6.5701464736262665E-3"/>
          <c:y val="0.10854700854700855"/>
          <c:w val="0.99133999379109872"/>
          <c:h val="9.437462144155058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ysClr val="windowText" lastClr="000000"/>
      </a:solidFill>
    </a:ln>
  </c:spPr>
  <c:externalData r:id="rId2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3" y="10"/>
            <a:ext cx="400313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5422" rIns="90841" bIns="4542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0871" y="10"/>
            <a:ext cx="400313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5422" rIns="90841" bIns="4542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9A44440-02C2-4A7D-AA93-EB727F0F3C14}" type="datetimeFigureOut">
              <a:rPr lang="en-US"/>
              <a:pPr>
                <a:defRPr/>
              </a:pPr>
              <a:t>6/17/2019</a:t>
            </a:fld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" y="6658559"/>
            <a:ext cx="400313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5422" rIns="90841" bIns="4542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0871" y="6658559"/>
            <a:ext cx="400313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1" tIns="45422" rIns="90841" bIns="4542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9B84555-2BB1-4063-BDA0-E7D62BF6F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3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3" y="10"/>
            <a:ext cx="4003136" cy="350641"/>
          </a:xfrm>
          <a:prstGeom prst="rect">
            <a:avLst/>
          </a:prstGeom>
        </p:spPr>
        <p:txBody>
          <a:bodyPr vert="horz" lIns="90841" tIns="45422" rIns="90841" bIns="45422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0871" y="10"/>
            <a:ext cx="4003136" cy="350641"/>
          </a:xfrm>
          <a:prstGeom prst="rect">
            <a:avLst/>
          </a:prstGeom>
        </p:spPr>
        <p:txBody>
          <a:bodyPr vert="horz" lIns="90841" tIns="45422" rIns="90841" bIns="45422" rtlCol="0"/>
          <a:lstStyle>
            <a:lvl1pPr algn="r">
              <a:defRPr sz="1200"/>
            </a:lvl1pPr>
          </a:lstStyle>
          <a:p>
            <a:pPr>
              <a:defRPr/>
            </a:pPr>
            <a:fld id="{6005AB5F-D94A-4CA8-A63F-955098E0CF67}" type="datetimeFigureOut">
              <a:rPr lang="en-CA"/>
              <a:pPr>
                <a:defRPr/>
              </a:pPr>
              <a:t>2019-06-17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1" tIns="45422" rIns="90841" bIns="45422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451" y="3330492"/>
            <a:ext cx="7387186" cy="3154560"/>
          </a:xfrm>
          <a:prstGeom prst="rect">
            <a:avLst/>
          </a:prstGeom>
        </p:spPr>
        <p:txBody>
          <a:bodyPr vert="horz" lIns="90841" tIns="45422" rIns="90841" bIns="454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3" y="6658559"/>
            <a:ext cx="4003136" cy="350641"/>
          </a:xfrm>
          <a:prstGeom prst="rect">
            <a:avLst/>
          </a:prstGeom>
        </p:spPr>
        <p:txBody>
          <a:bodyPr vert="horz" lIns="90841" tIns="45422" rIns="90841" bIns="454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0871" y="6658559"/>
            <a:ext cx="4003136" cy="350641"/>
          </a:xfrm>
          <a:prstGeom prst="rect">
            <a:avLst/>
          </a:prstGeom>
        </p:spPr>
        <p:txBody>
          <a:bodyPr vert="horz" lIns="90841" tIns="45422" rIns="90841" bIns="45422" rtlCol="0" anchor="b"/>
          <a:lstStyle>
            <a:lvl1pPr algn="r">
              <a:defRPr sz="1200"/>
            </a:lvl1pPr>
          </a:lstStyle>
          <a:p>
            <a:pPr>
              <a:defRPr/>
            </a:pPr>
            <a:fld id="{5F4E3693-6C91-4E42-9BF3-B9EBC57B4EE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174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523875"/>
            <a:ext cx="4660900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3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Page </a:t>
            </a:r>
            <a:fld id="{631115FC-FCCC-412E-8B45-85A3F482063D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893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4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1238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2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E3693-6C91-4E42-9BF3-B9EBC57B4EED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00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E3693-6C91-4E42-9BF3-B9EBC57B4EE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3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1238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2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E3693-6C91-4E42-9BF3-B9EBC57B4EED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600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E3693-6C91-4E42-9BF3-B9EBC57B4EE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15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4E3693-6C91-4E42-9BF3-B9EBC57B4EE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/>
          <p:cNvSpPr/>
          <p:nvPr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9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9" y="2895787"/>
            <a:ext cx="8496944" cy="107971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83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1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323528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4011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9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9" y="78955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3203810" y="78950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084211" y="789453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7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6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62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6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1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4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7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8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9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0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1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2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3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4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8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7" name="Gerade Verbindung 21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3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3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3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3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69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5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8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9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0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1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6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6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7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8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49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0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1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2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3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4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5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6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7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7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4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5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6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7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8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9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0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1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2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3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5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8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1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2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3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4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5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6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7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8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9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0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1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2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3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8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93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0" y="3489892"/>
            <a:ext cx="2736303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813927"/>
            <a:ext cx="2736226" cy="16126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489892"/>
            <a:ext cx="2736304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81392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5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0" y="2679763"/>
            <a:ext cx="2736953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653779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8" y="2841780"/>
            <a:ext cx="2736875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653779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274219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274219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0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28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5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08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5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2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4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4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8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9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7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5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12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4515966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22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3" y="1113588"/>
            <a:ext cx="3869897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13588"/>
            <a:ext cx="3869896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429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62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hteck 55"/>
          <p:cNvSpPr/>
          <p:nvPr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4" y="2895786"/>
            <a:ext cx="8208913" cy="113412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4677984"/>
            <a:ext cx="8209140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82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05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/>
          <p:cNvSpPr/>
          <p:nvPr/>
        </p:nvSpPr>
        <p:spPr bwMode="gray">
          <a:xfrm>
            <a:off x="0" y="4948239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30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9" y="2895789"/>
            <a:ext cx="8496944" cy="107971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888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/>
        </p:nvGrpSpPr>
        <p:grpSpPr bwMode="auto">
          <a:xfrm>
            <a:off x="323850" y="5218511"/>
            <a:ext cx="8496300" cy="161925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hteck 55"/>
          <p:cNvSpPr/>
          <p:nvPr/>
        </p:nvSpPr>
        <p:spPr bwMode="gray">
          <a:xfrm>
            <a:off x="0" y="4948239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5" y="2895786"/>
            <a:ext cx="8208913" cy="113412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4677984"/>
            <a:ext cx="8209140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22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5103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latin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bg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CA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521580" y="4948237"/>
            <a:ext cx="1298575" cy="1095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9D09851-D64C-4CEC-84E5-702F1940CC8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81891" y="4310743"/>
            <a:ext cx="8003969" cy="6293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endParaRPr lang="en-CA" sz="16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4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0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4"/>
          <p:cNvGrpSpPr>
            <a:grpSpLocks/>
          </p:cNvGrpSpPr>
          <p:nvPr/>
        </p:nvGrpSpPr>
        <p:grpSpPr bwMode="auto">
          <a:xfrm>
            <a:off x="323850" y="5218511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6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eck 2"/>
          <p:cNvSpPr/>
          <p:nvPr/>
        </p:nvSpPr>
        <p:spPr bwMode="gray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324000" rIns="324000" spcCol="0" rtlCol="0" fromWordArt="0" forceAA="0"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0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1977630"/>
            <a:ext cx="9144000" cy="5357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prstClr val="black"/>
              </a:solidFill>
            </a:endParaRPr>
          </a:p>
        </p:txBody>
      </p:sp>
      <p:grpSp>
        <p:nvGrpSpPr>
          <p:cNvPr id="4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2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4"/>
          <p:cNvGrpSpPr>
            <a:grpSpLocks/>
          </p:cNvGrpSpPr>
          <p:nvPr/>
        </p:nvGrpSpPr>
        <p:grpSpPr bwMode="auto">
          <a:xfrm>
            <a:off x="323850" y="5218511"/>
            <a:ext cx="8496300" cy="161925"/>
            <a:chOff x="323850" y="-531550"/>
            <a:chExt cx="8496740" cy="432060"/>
          </a:xfrm>
        </p:grpSpPr>
        <p:cxnSp>
          <p:nvCxnSpPr>
            <p:cNvPr id="25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8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66"/>
          <p:cNvSpPr/>
          <p:nvPr/>
        </p:nvSpPr>
        <p:spPr bwMode="gray">
          <a:xfrm>
            <a:off x="0" y="3112296"/>
            <a:ext cx="9144000" cy="53579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52" name="Rechteck 54"/>
          <p:cNvSpPr/>
          <p:nvPr/>
        </p:nvSpPr>
        <p:spPr bwMode="gray">
          <a:xfrm>
            <a:off x="0" y="0"/>
            <a:ext cx="9144000" cy="19776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effectLst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15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772278" y="4914900"/>
            <a:ext cx="1885951" cy="228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CA" sz="1000" dirty="0">
                <a:solidFill>
                  <a:prstClr val="black"/>
                </a:solidFill>
                <a:latin typeface="Arial"/>
                <a:cs typeface="Arial" pitchFamily="34" charset="0"/>
              </a:rPr>
              <a:t>Source: GFK: Alberta Boost</a:t>
            </a:r>
          </a:p>
        </p:txBody>
      </p:sp>
    </p:spTree>
    <p:extLst>
      <p:ext uri="{BB962C8B-B14F-4D97-AF65-F5344CB8AC3E}">
        <p14:creationId xmlns:p14="http://schemas.microsoft.com/office/powerpoint/2010/main" val="3808850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461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5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5103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latin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bg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CA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i="0">
                <a:effectLst/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521576" y="4948237"/>
            <a:ext cx="1298575" cy="1095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9D09851-D64C-4CEC-84E5-702F1940C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95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5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323528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4015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9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9" y="78955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3203810" y="78950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084213" y="789454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6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62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6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1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7"/>
          <p:cNvGrpSpPr>
            <a:grpSpLocks/>
          </p:cNvGrpSpPr>
          <p:nvPr/>
        </p:nvGrpSpPr>
        <p:grpSpPr bwMode="auto">
          <a:xfrm>
            <a:off x="323850" y="5218511"/>
            <a:ext cx="8496300" cy="161925"/>
            <a:chOff x="323850" y="-531550"/>
            <a:chExt cx="8496740" cy="432060"/>
          </a:xfrm>
        </p:grpSpPr>
        <p:cxnSp>
          <p:nvCxnSpPr>
            <p:cNvPr id="24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7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8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9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0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1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2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3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4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8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7" name="Gerade Verbindung 21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3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3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3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3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93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5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8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9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0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1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6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6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7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8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49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0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1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2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3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4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5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6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7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7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4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5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6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7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8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9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0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1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2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3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5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8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1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2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3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4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5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6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7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8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9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0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1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2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3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0" y="842964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90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 bwMode="gray">
          <a:xfrm>
            <a:off x="323850" y="842964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297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3" y="3489892"/>
            <a:ext cx="2736303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813929"/>
            <a:ext cx="2736226" cy="16126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489894"/>
            <a:ext cx="2736304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81392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833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1" y="2679765"/>
            <a:ext cx="2736953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653781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9" y="2841780"/>
            <a:ext cx="2736875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653781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274221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274221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2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30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7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10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7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4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23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4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8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9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7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5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12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23528" y="842964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4515966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55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6" y="1113590"/>
            <a:ext cx="3869897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13590"/>
            <a:ext cx="3869896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5396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11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0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4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6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eck 2"/>
          <p:cNvSpPr/>
          <p:nvPr/>
        </p:nvSpPr>
        <p:spPr bwMode="gray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324000" rIns="324000" spcCol="0" rtlCol="0" fromWordArt="0" forceAA="0"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23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696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3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26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29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2895787"/>
            <a:ext cx="8496944" cy="107971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81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895786"/>
            <a:ext cx="8208913" cy="113412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4677984"/>
            <a:ext cx="8209140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00375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4948014"/>
            <a:ext cx="1298448" cy="109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1BDBE1E8-50F2-49BA-A952-1CC1DEAA5FBD}" type="slidenum">
              <a:rPr lang="en-US">
                <a:solidFill>
                  <a:srgbClr val="92858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0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5996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1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96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164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921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417703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1" y="789552"/>
            <a:ext cx="417703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6933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1977629"/>
            <a:ext cx="9144000" cy="5357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2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4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5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8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66"/>
          <p:cNvSpPr/>
          <p:nvPr/>
        </p:nvSpPr>
        <p:spPr bwMode="gray">
          <a:xfrm>
            <a:off x="0" y="3112294"/>
            <a:ext cx="9144000" cy="53579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2" name="Rechteck 54"/>
          <p:cNvSpPr/>
          <p:nvPr/>
        </p:nvSpPr>
        <p:spPr bwMode="gray">
          <a:xfrm>
            <a:off x="0" y="0"/>
            <a:ext cx="9144000" cy="19776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86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1" y="789453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449419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787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6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89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06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2463403"/>
            <a:ext cx="1296144" cy="151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2463403"/>
            <a:ext cx="1296144" cy="151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0" y="3489892"/>
            <a:ext cx="2736303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165856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463404"/>
            <a:ext cx="2736304" cy="702452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651909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813927"/>
            <a:ext cx="2736226" cy="16126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3489892"/>
            <a:ext cx="2736304" cy="162017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3165856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2463404"/>
            <a:ext cx="2736304" cy="702452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3651909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381392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003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1653778"/>
            <a:ext cx="1295400" cy="1512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1653778"/>
            <a:ext cx="1295400" cy="1512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10" y="2679763"/>
            <a:ext cx="2736953" cy="162017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2355726"/>
            <a:ext cx="273687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1653779"/>
            <a:ext cx="2736304" cy="70194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8" y="2841780"/>
            <a:ext cx="2736875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3003798"/>
            <a:ext cx="2736226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2679763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2355726"/>
            <a:ext cx="2736304" cy="16257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1653779"/>
            <a:ext cx="2736304" cy="70194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2841780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3003798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3274219"/>
            <a:ext cx="1295400" cy="1511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3274219"/>
            <a:ext cx="1295400" cy="1511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4300300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397590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3274219"/>
            <a:ext cx="2736304" cy="70168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4461928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4623555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4300308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397590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3274219"/>
            <a:ext cx="2736304" cy="70168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4461935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4623562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167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5966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74842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8089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09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3525" y="220266"/>
            <a:ext cx="8724900" cy="4537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00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937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B53E32-A339-47AD-8B5E-FACA04B8FCFD}" type="datetimeFigureOut">
              <a:rPr lang="en-CA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2019-06-17</a:t>
            </a:fld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749DB1E-BDA7-46E0-848D-C814C5F6680A}" type="slidenum">
              <a:rPr lang="en-CA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39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/>
          <p:cNvSpPr/>
          <p:nvPr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9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9" y="2895787"/>
            <a:ext cx="8496944" cy="107971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992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7" name="Gerade Verbindung 10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3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5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3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8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6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0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1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2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3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4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5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6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7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8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9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1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9" name="Gerade Verbindung 42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5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6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7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8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9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50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1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52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3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4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hteck 55"/>
          <p:cNvSpPr/>
          <p:nvPr/>
        </p:nvSpPr>
        <p:spPr bwMode="gray">
          <a:xfrm>
            <a:off x="0" y="4948237"/>
            <a:ext cx="9144000" cy="195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7544" y="2895786"/>
            <a:ext cx="8208913" cy="113412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467430" y="4677984"/>
            <a:ext cx="8209140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73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3528" y="789552"/>
            <a:ext cx="8496944" cy="35103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latin typeface="Arial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>
                <a:solidFill>
                  <a:schemeClr val="bg2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CA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i="0">
                <a:effectLst/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521576" y="4948237"/>
            <a:ext cx="1298575" cy="1095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lang="de-DE"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9D09851-D64C-4CEC-84E5-702F1940C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657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4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0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4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6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hteck 2"/>
          <p:cNvSpPr/>
          <p:nvPr/>
        </p:nvSpPr>
        <p:spPr bwMode="gray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324000" rIns="324000" spcCol="0" rtlCol="0" fromWordArt="0" forceAA="0"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1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1977629"/>
            <a:ext cx="9144000" cy="53578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4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2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9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20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1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2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4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5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6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7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8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9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30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1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2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3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4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5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8" name="Gerade Verbindung 3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2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3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4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5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6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7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8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9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50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hteck 66"/>
          <p:cNvSpPr/>
          <p:nvPr/>
        </p:nvSpPr>
        <p:spPr bwMode="gray">
          <a:xfrm>
            <a:off x="0" y="3112294"/>
            <a:ext cx="9144000" cy="53579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2" name="Rechteck 54"/>
          <p:cNvSpPr/>
          <p:nvPr/>
        </p:nvSpPr>
        <p:spPr bwMode="gray">
          <a:xfrm>
            <a:off x="0" y="0"/>
            <a:ext cx="9144000" cy="19776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229933"/>
            <a:ext cx="2212848" cy="414909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44408" y="195263"/>
            <a:ext cx="575743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289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109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9623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754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1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570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1" y="789552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323528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4644011" y="2625756"/>
            <a:ext cx="4177035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968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i="0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9" y="78955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3203810" y="789502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6084211" y="789453"/>
            <a:ext cx="2735585" cy="3564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84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681038"/>
            <a:ext cx="217488" cy="4267200"/>
            <a:chOff x="-540710" y="908650"/>
            <a:chExt cx="432060" cy="5688790"/>
          </a:xfrm>
        </p:grpSpPr>
        <p:cxnSp>
          <p:nvCxnSpPr>
            <p:cNvPr id="5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61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62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6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11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47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48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9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50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51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2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53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54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5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6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24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35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36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37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38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39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0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1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2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43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44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8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37" name="Gerade Verbindung 21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2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2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2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2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3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3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3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3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804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63"/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5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8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9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0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1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6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6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7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8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49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0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1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2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3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4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5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6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7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7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4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5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6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7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8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9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0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1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2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3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5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8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1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2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3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4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5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6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7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8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9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0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1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2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3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42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5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5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6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4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2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9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6277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4644009" y="2463403"/>
            <a:ext cx="1296144" cy="1512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/>
          </p:nvPr>
        </p:nvSpPr>
        <p:spPr bwMode="gray">
          <a:xfrm>
            <a:off x="1763690" y="3489892"/>
            <a:ext cx="2736303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 bwMode="gray">
          <a:xfrm>
            <a:off x="176368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 bwMode="gray">
          <a:xfrm>
            <a:off x="176368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/>
          </p:nvPr>
        </p:nvSpPr>
        <p:spPr bwMode="gray">
          <a:xfrm>
            <a:off x="176368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/>
          </p:nvPr>
        </p:nvSpPr>
        <p:spPr bwMode="gray">
          <a:xfrm>
            <a:off x="1763767" y="3813927"/>
            <a:ext cx="2736226" cy="16126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6084168" y="3489892"/>
            <a:ext cx="2736304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6084168" y="3165856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6084168" y="2463404"/>
            <a:ext cx="2736304" cy="702452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6084168" y="3651909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6084168" y="381392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595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/>
          </p:nvPr>
        </p:nvSpPr>
        <p:spPr bwMode="gray">
          <a:xfrm>
            <a:off x="323850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/>
          </p:nvPr>
        </p:nvSpPr>
        <p:spPr bwMode="gray">
          <a:xfrm>
            <a:off x="4645025" y="1653778"/>
            <a:ext cx="1295400" cy="1512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/>
          </p:nvPr>
        </p:nvSpPr>
        <p:spPr bwMode="gray">
          <a:xfrm>
            <a:off x="1763610" y="2679763"/>
            <a:ext cx="2736953" cy="162017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/>
          </p:nvPr>
        </p:nvSpPr>
        <p:spPr bwMode="gray">
          <a:xfrm>
            <a:off x="1763688" y="2355726"/>
            <a:ext cx="273687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/>
          </p:nvPr>
        </p:nvSpPr>
        <p:spPr bwMode="gray">
          <a:xfrm>
            <a:off x="1763688" y="1653779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/>
          </p:nvPr>
        </p:nvSpPr>
        <p:spPr bwMode="gray">
          <a:xfrm>
            <a:off x="1763688" y="2841780"/>
            <a:ext cx="2736875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/>
          </p:nvPr>
        </p:nvSpPr>
        <p:spPr bwMode="gray">
          <a:xfrm>
            <a:off x="1763767" y="3003798"/>
            <a:ext cx="2736226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/>
          </p:nvPr>
        </p:nvSpPr>
        <p:spPr bwMode="gray">
          <a:xfrm>
            <a:off x="6084168" y="2679763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/>
          </p:nvPr>
        </p:nvSpPr>
        <p:spPr bwMode="gray">
          <a:xfrm>
            <a:off x="6084168" y="2355726"/>
            <a:ext cx="2736304" cy="162574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/>
          </p:nvPr>
        </p:nvSpPr>
        <p:spPr bwMode="gray">
          <a:xfrm>
            <a:off x="6084168" y="1653779"/>
            <a:ext cx="2736304" cy="70194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/>
          </p:nvPr>
        </p:nvSpPr>
        <p:spPr bwMode="gray">
          <a:xfrm>
            <a:off x="6084168" y="2841780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/>
          </p:nvPr>
        </p:nvSpPr>
        <p:spPr bwMode="gray">
          <a:xfrm>
            <a:off x="6084168" y="3003798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/>
          </p:nvPr>
        </p:nvSpPr>
        <p:spPr bwMode="gray">
          <a:xfrm>
            <a:off x="323528" y="3274219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/>
          </p:nvPr>
        </p:nvSpPr>
        <p:spPr bwMode="gray">
          <a:xfrm>
            <a:off x="4644703" y="3274219"/>
            <a:ext cx="1295400" cy="151177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/>
          </p:nvPr>
        </p:nvSpPr>
        <p:spPr bwMode="gray">
          <a:xfrm>
            <a:off x="1763688" y="4300300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/>
          </p:nvPr>
        </p:nvSpPr>
        <p:spPr bwMode="gray">
          <a:xfrm>
            <a:off x="176368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/>
          </p:nvPr>
        </p:nvSpPr>
        <p:spPr bwMode="gray">
          <a:xfrm>
            <a:off x="176368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/>
          </p:nvPr>
        </p:nvSpPr>
        <p:spPr bwMode="gray">
          <a:xfrm>
            <a:off x="1763688" y="4461928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/>
          </p:nvPr>
        </p:nvSpPr>
        <p:spPr bwMode="gray">
          <a:xfrm>
            <a:off x="1763688" y="4623555"/>
            <a:ext cx="273687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/>
          </p:nvPr>
        </p:nvSpPr>
        <p:spPr bwMode="gray">
          <a:xfrm>
            <a:off x="6084168" y="4300308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/>
          </p:nvPr>
        </p:nvSpPr>
        <p:spPr bwMode="gray">
          <a:xfrm>
            <a:off x="6084168" y="3975907"/>
            <a:ext cx="2736304" cy="16201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/>
          </p:nvPr>
        </p:nvSpPr>
        <p:spPr bwMode="gray">
          <a:xfrm>
            <a:off x="6084168" y="3274219"/>
            <a:ext cx="2736304" cy="701688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/>
          </p:nvPr>
        </p:nvSpPr>
        <p:spPr bwMode="gray">
          <a:xfrm>
            <a:off x="6084168" y="4461935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/>
          </p:nvPr>
        </p:nvSpPr>
        <p:spPr bwMode="gray">
          <a:xfrm>
            <a:off x="6084168" y="4623562"/>
            <a:ext cx="2736304" cy="161651"/>
          </a:xfrm>
          <a:prstGeom prst="rect">
            <a:avLst/>
          </a:prstGeom>
        </p:spPr>
        <p:txBody>
          <a:bodyPr t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74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4"/>
          <p:cNvGrpSpPr>
            <a:grpSpLocks/>
          </p:cNvGrpSpPr>
          <p:nvPr/>
        </p:nvGrpSpPr>
        <p:grpSpPr bwMode="auto">
          <a:xfrm>
            <a:off x="-325438" y="-236935"/>
            <a:ext cx="9794876" cy="5617370"/>
            <a:chOff x="-324680" y="-315520"/>
            <a:chExt cx="9793360" cy="7489040"/>
          </a:xfrm>
        </p:grpSpPr>
        <p:grpSp>
          <p:nvGrpSpPr>
            <p:cNvPr id="8" name="Gruppieren 6"/>
            <p:cNvGrpSpPr>
              <a:grpSpLocks/>
            </p:cNvGrpSpPr>
            <p:nvPr/>
          </p:nvGrpSpPr>
          <p:grpSpPr bwMode="auto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49" name="Gerade Verbindung 59"/>
              <p:cNvCxnSpPr/>
              <p:nvPr userDrawn="1"/>
            </p:nvCxnSpPr>
            <p:spPr bwMode="gray">
              <a:xfrm>
                <a:off x="-540710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0"/>
              <p:cNvCxnSpPr/>
              <p:nvPr userDrawn="1"/>
            </p:nvCxnSpPr>
            <p:spPr bwMode="gray">
              <a:xfrm>
                <a:off x="-540710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1"/>
              <p:cNvCxnSpPr/>
              <p:nvPr userDrawn="1"/>
            </p:nvCxnSpPr>
            <p:spPr bwMode="gray">
              <a:xfrm>
                <a:off x="-540710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62"/>
              <p:cNvCxnSpPr/>
              <p:nvPr userDrawn="1"/>
            </p:nvCxnSpPr>
            <p:spPr bwMode="gray">
              <a:xfrm>
                <a:off x="-540710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3"/>
              <p:cNvCxnSpPr/>
              <p:nvPr userDrawn="1"/>
            </p:nvCxnSpPr>
            <p:spPr bwMode="gray">
              <a:xfrm>
                <a:off x="-540710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7"/>
            <p:cNvGrpSpPr>
              <a:grpSpLocks/>
            </p:cNvGrpSpPr>
            <p:nvPr/>
          </p:nvGrpSpPr>
          <p:grpSpPr bwMode="auto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37" name="Gerade Verbindung 47"/>
              <p:cNvCxnSpPr/>
              <p:nvPr userDrawn="1"/>
            </p:nvCxnSpPr>
            <p:spPr bwMode="gray">
              <a:xfrm rot="5400000">
                <a:off x="10863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48"/>
              <p:cNvCxnSpPr/>
              <p:nvPr userDrawn="1"/>
            </p:nvCxnSpPr>
            <p:spPr bwMode="gray">
              <a:xfrm rot="5400000">
                <a:off x="140383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49"/>
              <p:cNvCxnSpPr/>
              <p:nvPr userDrawn="1"/>
            </p:nvCxnSpPr>
            <p:spPr bwMode="gray">
              <a:xfrm rot="5400000">
                <a:off x="1548271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50"/>
              <p:cNvCxnSpPr/>
              <p:nvPr userDrawn="1"/>
            </p:nvCxnSpPr>
            <p:spPr bwMode="gray">
              <a:xfrm rot="5400000">
                <a:off x="284505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51"/>
              <p:cNvCxnSpPr/>
              <p:nvPr userDrawn="1"/>
            </p:nvCxnSpPr>
            <p:spPr bwMode="gray">
              <a:xfrm rot="5400000">
                <a:off x="2987910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2"/>
              <p:cNvCxnSpPr/>
              <p:nvPr userDrawn="1"/>
            </p:nvCxnSpPr>
            <p:spPr bwMode="gray">
              <a:xfrm rot="5400000">
                <a:off x="4284698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3"/>
              <p:cNvCxnSpPr/>
              <p:nvPr userDrawn="1"/>
            </p:nvCxnSpPr>
            <p:spPr bwMode="gray">
              <a:xfrm rot="5400000">
                <a:off x="44291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4"/>
              <p:cNvCxnSpPr/>
              <p:nvPr userDrawn="1"/>
            </p:nvCxnSpPr>
            <p:spPr bwMode="gray">
              <a:xfrm rot="5400000">
                <a:off x="572433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55"/>
              <p:cNvCxnSpPr/>
              <p:nvPr userDrawn="1"/>
            </p:nvCxnSpPr>
            <p:spPr bwMode="gray">
              <a:xfrm rot="5400000">
                <a:off x="586877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56"/>
              <p:cNvCxnSpPr/>
              <p:nvPr userDrawn="1"/>
            </p:nvCxnSpPr>
            <p:spPr bwMode="gray">
              <a:xfrm rot="5400000">
                <a:off x="716556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57"/>
              <p:cNvCxnSpPr/>
              <p:nvPr userDrawn="1"/>
            </p:nvCxnSpPr>
            <p:spPr bwMode="gray">
              <a:xfrm rot="5400000">
                <a:off x="7308417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58"/>
              <p:cNvCxnSpPr/>
              <p:nvPr userDrawn="1"/>
            </p:nvCxnSpPr>
            <p:spPr bwMode="gray">
              <a:xfrm rot="5400000">
                <a:off x="8605204" y="-315673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8"/>
            <p:cNvGrpSpPr>
              <a:grpSpLocks/>
            </p:cNvGrpSpPr>
            <p:nvPr/>
          </p:nvGrpSpPr>
          <p:grpSpPr bwMode="auto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25" name="Gerade Verbindung 35"/>
              <p:cNvCxnSpPr/>
              <p:nvPr userDrawn="1"/>
            </p:nvCxnSpPr>
            <p:spPr bwMode="gray">
              <a:xfrm rot="5400000">
                <a:off x="1074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6"/>
              <p:cNvCxnSpPr/>
              <p:nvPr userDrawn="1"/>
            </p:nvCxnSpPr>
            <p:spPr bwMode="gray">
              <a:xfrm rot="5400000">
                <a:off x="1402684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7"/>
              <p:cNvCxnSpPr/>
              <p:nvPr userDrawn="1"/>
            </p:nvCxnSpPr>
            <p:spPr bwMode="gray">
              <a:xfrm rot="5400000">
                <a:off x="154712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/>
              <p:cNvCxnSpPr/>
              <p:nvPr userDrawn="1"/>
            </p:nvCxnSpPr>
            <p:spPr bwMode="gray">
              <a:xfrm rot="5400000">
                <a:off x="2843911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39"/>
              <p:cNvCxnSpPr/>
              <p:nvPr userDrawn="1"/>
            </p:nvCxnSpPr>
            <p:spPr bwMode="gray">
              <a:xfrm rot="5400000">
                <a:off x="2986763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0"/>
              <p:cNvCxnSpPr/>
              <p:nvPr userDrawn="1"/>
            </p:nvCxnSpPr>
            <p:spPr bwMode="gray">
              <a:xfrm rot="5400000">
                <a:off x="428355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1"/>
              <p:cNvCxnSpPr/>
              <p:nvPr userDrawn="1"/>
            </p:nvCxnSpPr>
            <p:spPr bwMode="gray">
              <a:xfrm rot="5400000">
                <a:off x="44279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2"/>
              <p:cNvCxnSpPr/>
              <p:nvPr userDrawn="1"/>
            </p:nvCxnSpPr>
            <p:spPr bwMode="gray">
              <a:xfrm rot="5400000">
                <a:off x="572319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43"/>
              <p:cNvCxnSpPr/>
              <p:nvPr userDrawn="1"/>
            </p:nvCxnSpPr>
            <p:spPr bwMode="gray">
              <a:xfrm rot="5400000">
                <a:off x="586763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44"/>
              <p:cNvCxnSpPr/>
              <p:nvPr userDrawn="1"/>
            </p:nvCxnSpPr>
            <p:spPr bwMode="gray">
              <a:xfrm rot="5400000">
                <a:off x="7164417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45"/>
              <p:cNvCxnSpPr/>
              <p:nvPr userDrawn="1"/>
            </p:nvCxnSpPr>
            <p:spPr bwMode="gray">
              <a:xfrm rot="5400000">
                <a:off x="7307270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46"/>
              <p:cNvCxnSpPr/>
              <p:nvPr userDrawn="1"/>
            </p:nvCxnSpPr>
            <p:spPr bwMode="gray">
              <a:xfrm rot="5400000">
                <a:off x="8604056" y="-315367"/>
                <a:ext cx="431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9"/>
            <p:cNvGrpSpPr>
              <a:grpSpLocks/>
            </p:cNvGrpSpPr>
            <p:nvPr/>
          </p:nvGrpSpPr>
          <p:grpSpPr bwMode="auto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12" name="Gerade Verbindung 22"/>
              <p:cNvCxnSpPr/>
              <p:nvPr userDrawn="1"/>
            </p:nvCxnSpPr>
            <p:spPr bwMode="gray">
              <a:xfrm>
                <a:off x="-540384" y="1124192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23"/>
              <p:cNvCxnSpPr/>
              <p:nvPr userDrawn="1"/>
            </p:nvCxnSpPr>
            <p:spPr bwMode="gray">
              <a:xfrm>
                <a:off x="-540384" y="908315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4"/>
              <p:cNvCxnSpPr/>
              <p:nvPr userDrawn="1"/>
            </p:nvCxnSpPr>
            <p:spPr bwMode="gray">
              <a:xfrm>
                <a:off x="-540384" y="6597318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5"/>
              <p:cNvCxnSpPr/>
              <p:nvPr userDrawn="1"/>
            </p:nvCxnSpPr>
            <p:spPr bwMode="gray">
              <a:xfrm>
                <a:off x="-540384" y="645287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26"/>
              <p:cNvCxnSpPr/>
              <p:nvPr userDrawn="1"/>
            </p:nvCxnSpPr>
            <p:spPr bwMode="gray">
              <a:xfrm>
                <a:off x="-540384" y="544491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7"/>
              <p:cNvCxnSpPr/>
              <p:nvPr userDrawn="1"/>
            </p:nvCxnSpPr>
            <p:spPr bwMode="gray">
              <a:xfrm>
                <a:off x="-540384" y="53004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28"/>
              <p:cNvCxnSpPr/>
              <p:nvPr userDrawn="1"/>
            </p:nvCxnSpPr>
            <p:spPr bwMode="gray">
              <a:xfrm>
                <a:off x="-540384" y="436552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29"/>
              <p:cNvCxnSpPr/>
              <p:nvPr userDrawn="1"/>
            </p:nvCxnSpPr>
            <p:spPr bwMode="gray">
              <a:xfrm>
                <a:off x="-540384" y="4221080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30"/>
              <p:cNvCxnSpPr/>
              <p:nvPr userDrawn="1"/>
            </p:nvCxnSpPr>
            <p:spPr bwMode="gray">
              <a:xfrm>
                <a:off x="-540384" y="3284554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31"/>
              <p:cNvCxnSpPr/>
              <p:nvPr userDrawn="1"/>
            </p:nvCxnSpPr>
            <p:spPr bwMode="gray">
              <a:xfrm>
                <a:off x="-540384" y="3140106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32"/>
              <p:cNvCxnSpPr/>
              <p:nvPr userDrawn="1"/>
            </p:nvCxnSpPr>
            <p:spPr bwMode="gray">
              <a:xfrm>
                <a:off x="-540384" y="2205167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33"/>
              <p:cNvCxnSpPr/>
              <p:nvPr userDrawn="1"/>
            </p:nvCxnSpPr>
            <p:spPr bwMode="gray">
              <a:xfrm>
                <a:off x="-540384" y="2060719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34"/>
              <p:cNvCxnSpPr/>
              <p:nvPr userDrawn="1"/>
            </p:nvCxnSpPr>
            <p:spPr bwMode="gray">
              <a:xfrm>
                <a:off x="-540384" y="6381441"/>
                <a:ext cx="431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1"/>
          </p:nvPr>
        </p:nvSpPr>
        <p:spPr bwMode="gray">
          <a:xfrm>
            <a:off x="323528" y="4515966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958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3" y="1113588"/>
            <a:ext cx="3869897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13588"/>
            <a:ext cx="3869896" cy="31527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048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97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128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89385"/>
            <a:ext cx="8496300" cy="3996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46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529" y="1653778"/>
            <a:ext cx="8496943" cy="1188002"/>
          </a:xfrm>
        </p:spPr>
        <p:txBody>
          <a:bodyPr anchor="b"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529" y="2895787"/>
            <a:ext cx="8496944" cy="107971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549574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/>
          <p:cNvSpPr>
            <a:spLocks noGrp="1"/>
          </p:cNvSpPr>
          <p:nvPr>
            <p:ph type="pic" sz="quarter" idx="12"/>
          </p:nvPr>
        </p:nvSpPr>
        <p:spPr bwMode="gray">
          <a:xfrm>
            <a:off x="323528" y="842962"/>
            <a:ext cx="8496944" cy="410505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544" y="1815666"/>
            <a:ext cx="8208912" cy="1026114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544" y="2895786"/>
            <a:ext cx="8208913" cy="113412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Bef>
                <a:spcPts val="3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  <p:grpSp>
        <p:nvGrpSpPr>
          <p:cNvPr id="10" name="Gruppieren 9"/>
          <p:cNvGrpSpPr/>
          <p:nvPr userDrawn="1"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0" y="4677984"/>
            <a:ext cx="8209140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58579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>
                <a:latin typeface="Arial" pitchFamily="34" charset="0"/>
              </a:defRPr>
            </a:lvl1pPr>
            <a:lvl2pPr marL="360000" indent="0">
              <a:spcBef>
                <a:spcPts val="3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  <a:latin typeface="Arial" pitchFamily="34" charset="0"/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  <a:latin typeface="Arial" pitchFamily="34" charset="0"/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 b="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22024" y="4948014"/>
            <a:ext cx="1298448" cy="1097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800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1BDBE1E8-50F2-49BA-A952-1CC1DEAA5FBD}" type="slidenum">
              <a:rPr lang="en-US">
                <a:solidFill>
                  <a:srgbClr val="92858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928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057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653779"/>
            <a:ext cx="9144000" cy="183594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59964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8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0" y="2031690"/>
            <a:ext cx="9144000" cy="1080120"/>
          </a:xfrm>
        </p:spPr>
        <p:txBody>
          <a:bodyPr lIns="324000" rIns="324000" bIns="0" anchor="ctr"/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6" name="Gerade Verbindung 5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 userDrawn="1"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13" name="Gerade Verbindung 1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 userDrawn="1"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hteck 66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0" y="0"/>
            <a:ext cx="9144000" cy="197768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621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318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054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8" y="789552"/>
            <a:ext cx="417703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644011" y="789552"/>
            <a:ext cx="417703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632271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39891"/>
            <a:ext cx="8496300" cy="108347"/>
          </a:xfrm>
          <a:prstGeom prst="rect">
            <a:avLst/>
          </a:prstGeo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23529" y="789552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203810" y="789503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084211" y="789453"/>
            <a:ext cx="2735585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93869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/>
          </p:nvPr>
        </p:nvSpPr>
        <p:spPr>
          <a:xfrm>
            <a:off x="323528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/>
          </p:nvPr>
        </p:nvSpPr>
        <p:spPr>
          <a:xfrm>
            <a:off x="4644011" y="789552"/>
            <a:ext cx="4177035" cy="3564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61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 bwMode="gray">
          <a:xfrm>
            <a:off x="-324680" y="681487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/>
        </p:nvGrpSpPr>
        <p:grpSpPr bwMode="gray">
          <a:xfrm>
            <a:off x="9252650" y="681487"/>
            <a:ext cx="216030" cy="4266593"/>
            <a:chOff x="-540710" y="908650"/>
            <a:chExt cx="432060" cy="5688790"/>
          </a:xfrm>
        </p:grpSpPr>
        <p:cxnSp>
          <p:nvCxnSpPr>
            <p:cNvPr id="22" name="Gerade Verbindung 21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323528" y="843511"/>
            <a:ext cx="8496944" cy="1998512"/>
          </a:xfrm>
        </p:spPr>
        <p:txBody>
          <a:bodyPr/>
          <a:lstStyle>
            <a:lvl1pPr>
              <a:defRPr sz="380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80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4" name="Gruppieren 3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6" name="Gruppieren 5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59" name="Gerade Verbindung 58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ieren 6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5" name="Gerade Verbindung 34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2" name="Gerade Verbindung 21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282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Title 64"/>
          <p:cNvSpPr>
            <a:spLocks noGrp="1"/>
          </p:cNvSpPr>
          <p:nvPr>
            <p:ph type="title" hasCustomPrompt="1"/>
          </p:nvPr>
        </p:nvSpPr>
        <p:spPr bwMode="gray">
          <a:xfrm>
            <a:off x="323850" y="842963"/>
            <a:ext cx="8496622" cy="1999060"/>
          </a:xfrm>
        </p:spPr>
        <p:txBody>
          <a:bodyPr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520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4000" y="2463403"/>
            <a:ext cx="1296144" cy="151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4009" y="2463403"/>
            <a:ext cx="1296144" cy="151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90" y="3489892"/>
            <a:ext cx="2736303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165856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463404"/>
            <a:ext cx="2736304" cy="702452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651909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813927"/>
            <a:ext cx="2736226" cy="16126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84168" y="3489892"/>
            <a:ext cx="2736304" cy="162017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168" y="3165856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168" y="2463404"/>
            <a:ext cx="2736304" cy="702452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168" y="3651909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168" y="381392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8391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323850" y="1653778"/>
            <a:ext cx="1295400" cy="1512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5" name="Picture Placeholder 4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645025" y="1653778"/>
            <a:ext cx="1295400" cy="1512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1763610" y="2679763"/>
            <a:ext cx="2736953" cy="162017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en-US" dirty="0"/>
              <a:t>[phone number]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763688" y="2355726"/>
            <a:ext cx="273687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763688" y="1653779"/>
            <a:ext cx="2736304" cy="70194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763688" y="2841780"/>
            <a:ext cx="2736875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763767" y="3003798"/>
            <a:ext cx="2736226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168" y="2679763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084168" y="2355726"/>
            <a:ext cx="2736304" cy="162574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084168" y="1653779"/>
            <a:ext cx="2736304" cy="70194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084168" y="2841780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084168" y="3003798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323528" y="3274219"/>
            <a:ext cx="1295400" cy="1511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7" name="Picture Placeholder 4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4644703" y="3274219"/>
            <a:ext cx="1295400" cy="15117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1763688" y="4300300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1763688" y="397590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1763688" y="3274219"/>
            <a:ext cx="2736304" cy="70168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1763688" y="4461928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63688" y="4623555"/>
            <a:ext cx="273687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168" y="4300308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084168" y="3975907"/>
            <a:ext cx="2736304" cy="16201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084168" y="3274219"/>
            <a:ext cx="2736304" cy="701688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Arial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6084168" y="4461935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49" hasCustomPrompt="1"/>
          </p:nvPr>
        </p:nvSpPr>
        <p:spPr bwMode="gray">
          <a:xfrm>
            <a:off x="6084168" y="4623562"/>
            <a:ext cx="2736304" cy="161651"/>
          </a:xfrm>
          <a:prstGeom prst="rect">
            <a:avLst/>
          </a:prstGeo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Arial" pitchFamily="34" charset="0"/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41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528" y="842963"/>
            <a:ext cx="8496944" cy="1999060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noProof="0" dirty="0"/>
              <a:t>Click to add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677984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grpSp>
        <p:nvGrpSpPr>
          <p:cNvPr id="5" name="Gruppieren 4"/>
          <p:cNvGrpSpPr/>
          <p:nvPr userDrawn="1"/>
        </p:nvGrpSpPr>
        <p:grpSpPr bwMode="gray">
          <a:xfrm>
            <a:off x="-324680" y="-236640"/>
            <a:ext cx="9793360" cy="5616780"/>
            <a:chOff x="-324680" y="-315520"/>
            <a:chExt cx="9793360" cy="7489040"/>
          </a:xfrm>
        </p:grpSpPr>
        <p:grpSp>
          <p:nvGrpSpPr>
            <p:cNvPr id="7" name="Gruppieren 6"/>
            <p:cNvGrpSpPr/>
            <p:nvPr/>
          </p:nvGrpSpPr>
          <p:grpSpPr bwMode="gray">
            <a:xfrm>
              <a:off x="-32468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60" name="Gerade Verbindung 59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/>
            <p:cNvGrpSpPr/>
            <p:nvPr/>
          </p:nvGrpSpPr>
          <p:grpSpPr bwMode="gray">
            <a:xfrm>
              <a:off x="323850" y="-315520"/>
              <a:ext cx="8496740" cy="216030"/>
              <a:chOff x="323850" y="-531550"/>
              <a:chExt cx="8496740" cy="432060"/>
            </a:xfrm>
          </p:grpSpPr>
          <p:cxnSp>
            <p:nvCxnSpPr>
              <p:cNvPr id="48" name="Gerade Verbindung 47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51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/>
            <p:cNvGrpSpPr/>
            <p:nvPr/>
          </p:nvGrpSpPr>
          <p:grpSpPr bwMode="gray">
            <a:xfrm>
              <a:off x="323410" y="6957490"/>
              <a:ext cx="8496740" cy="216030"/>
              <a:chOff x="323850" y="-531550"/>
              <a:chExt cx="8496740" cy="432060"/>
            </a:xfrm>
          </p:grpSpPr>
          <p:cxnSp>
            <p:nvCxnSpPr>
              <p:cNvPr id="36" name="Gerade Verbindung 35"/>
              <p:cNvCxnSpPr/>
              <p:nvPr userDrawn="1"/>
            </p:nvCxnSpPr>
            <p:spPr bwMode="gray">
              <a:xfrm rot="5400000">
                <a:off x="10782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6"/>
              <p:cNvCxnSpPr/>
              <p:nvPr userDrawn="1"/>
            </p:nvCxnSpPr>
            <p:spPr bwMode="gray">
              <a:xfrm rot="5400000">
                <a:off x="1403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 userDrawn="1"/>
            </p:nvCxnSpPr>
            <p:spPr bwMode="gray">
              <a:xfrm rot="5400000">
                <a:off x="15475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 userDrawn="1"/>
            </p:nvCxnSpPr>
            <p:spPr bwMode="gray">
              <a:xfrm rot="5400000">
                <a:off x="28437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39"/>
              <p:cNvCxnSpPr/>
              <p:nvPr userDrawn="1"/>
            </p:nvCxnSpPr>
            <p:spPr bwMode="gray">
              <a:xfrm rot="5400000">
                <a:off x="29877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 userDrawn="1"/>
            </p:nvCxnSpPr>
            <p:spPr bwMode="gray">
              <a:xfrm rot="5400000">
                <a:off x="42839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 userDrawn="1"/>
            </p:nvCxnSpPr>
            <p:spPr bwMode="gray">
              <a:xfrm rot="5400000">
                <a:off x="44279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 userDrawn="1"/>
            </p:nvCxnSpPr>
            <p:spPr bwMode="gray">
              <a:xfrm rot="5400000">
                <a:off x="57241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/>
              <p:nvPr userDrawn="1"/>
            </p:nvCxnSpPr>
            <p:spPr bwMode="gray">
              <a:xfrm rot="5400000">
                <a:off x="58681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 userDrawn="1"/>
            </p:nvCxnSpPr>
            <p:spPr bwMode="gray">
              <a:xfrm rot="5400000">
                <a:off x="71643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/>
              <p:nvPr userDrawn="1"/>
            </p:nvCxnSpPr>
            <p:spPr bwMode="gray">
              <a:xfrm rot="5400000">
                <a:off x="730838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 userDrawn="1"/>
            </p:nvCxnSpPr>
            <p:spPr bwMode="gray">
              <a:xfrm rot="5400000">
                <a:off x="8604560" y="-3155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 bwMode="gray">
            <a:xfrm>
              <a:off x="9252650" y="908650"/>
              <a:ext cx="216030" cy="5688790"/>
              <a:chOff x="-540710" y="908650"/>
              <a:chExt cx="432060" cy="5688790"/>
            </a:xfrm>
          </p:grpSpPr>
          <p:cxnSp>
            <p:nvCxnSpPr>
              <p:cNvPr id="23" name="Gerade Verbindung 22"/>
              <p:cNvCxnSpPr/>
              <p:nvPr userDrawn="1"/>
            </p:nvCxnSpPr>
            <p:spPr bwMode="gray">
              <a:xfrm>
                <a:off x="-540710" y="11246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 userDrawn="1"/>
            </p:nvCxnSpPr>
            <p:spPr bwMode="gray">
              <a:xfrm>
                <a:off x="-540710" y="90865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 userDrawn="1"/>
            </p:nvCxnSpPr>
            <p:spPr bwMode="gray">
              <a:xfrm>
                <a:off x="-540710" y="659744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 userDrawn="1"/>
            </p:nvCxnSpPr>
            <p:spPr bwMode="gray">
              <a:xfrm>
                <a:off x="-540710" y="645342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/>
              <p:cNvCxnSpPr/>
              <p:nvPr userDrawn="1"/>
            </p:nvCxnSpPr>
            <p:spPr bwMode="gray">
              <a:xfrm>
                <a:off x="-540710" y="54452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/>
              <p:cNvCxnSpPr/>
              <p:nvPr userDrawn="1"/>
            </p:nvCxnSpPr>
            <p:spPr bwMode="gray">
              <a:xfrm>
                <a:off x="-540710" y="53012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28"/>
              <p:cNvCxnSpPr/>
              <p:nvPr userDrawn="1"/>
            </p:nvCxnSpPr>
            <p:spPr bwMode="gray">
              <a:xfrm>
                <a:off x="-540710" y="43651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/>
              <p:nvPr userDrawn="1"/>
            </p:nvCxnSpPr>
            <p:spPr bwMode="gray">
              <a:xfrm>
                <a:off x="-540710" y="42211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30"/>
              <p:cNvCxnSpPr/>
              <p:nvPr userDrawn="1"/>
            </p:nvCxnSpPr>
            <p:spPr bwMode="gray">
              <a:xfrm>
                <a:off x="-540710" y="328498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/>
              <p:nvPr userDrawn="1"/>
            </p:nvCxnSpPr>
            <p:spPr bwMode="gray">
              <a:xfrm>
                <a:off x="-540710" y="314096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 userDrawn="1"/>
            </p:nvCxnSpPr>
            <p:spPr bwMode="gray">
              <a:xfrm>
                <a:off x="-540710" y="220483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/>
              <p:cNvCxnSpPr/>
              <p:nvPr userDrawn="1"/>
            </p:nvCxnSpPr>
            <p:spPr bwMode="gray">
              <a:xfrm>
                <a:off x="-540710" y="20608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/>
              <p:nvPr userDrawn="1"/>
            </p:nvCxnSpPr>
            <p:spPr bwMode="gray">
              <a:xfrm>
                <a:off x="-540710" y="6381410"/>
                <a:ext cx="4320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5966"/>
            <a:ext cx="8496944" cy="162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439554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89552"/>
            <a:ext cx="8496944" cy="3996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93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127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3525" y="220266"/>
            <a:ext cx="8724900" cy="4537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190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B53E32-A339-47AD-8B5E-FACA04B8FCFD}" type="datetimeFigureOut">
              <a:rPr lang="en-CA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2019-06-17</a:t>
            </a:fld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749DB1E-BDA7-46E0-848D-C814C5F6680A}" type="slidenum">
              <a:rPr lang="en-CA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12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image" Target="../media/image2.jp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44408" y="195263"/>
            <a:ext cx="575743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263"/>
            <a:ext cx="6335713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VCT_Marker_ID_4" hidden="1"/>
          <p:cNvSpPr/>
          <p:nvPr>
            <p:custDataLst>
              <p:tags r:id="rId22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5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hteck 74"/>
          <p:cNvSpPr>
            <a:spLocks noChangeArrowheads="1"/>
          </p:cNvSpPr>
          <p:nvPr/>
        </p:nvSpPr>
        <p:spPr bwMode="gray">
          <a:xfrm>
            <a:off x="7524750" y="4948238"/>
            <a:ext cx="1295400" cy="1083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37F73558-0344-4952-B99C-B5D2463F3AC4}" type="slidenum">
              <a:rPr lang="en-US" sz="800"/>
              <a:pPr algn="r"/>
              <a:t>‹#›</a:t>
            </a:fld>
            <a:endParaRPr lang="en-US" sz="800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229933"/>
            <a:ext cx="2212848" cy="4149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95" r:id="rId12"/>
    <p:sldLayoutId id="2147484096" r:id="rId13"/>
    <p:sldLayoutId id="2147484097" r:id="rId14"/>
    <p:sldLayoutId id="2147484073" r:id="rId15"/>
    <p:sldLayoutId id="2147484074" r:id="rId16"/>
    <p:sldLayoutId id="2147484098" r:id="rId17"/>
    <p:sldLayoutId id="2147484075" r:id="rId18"/>
    <p:sldLayoutId id="2147484076" r:id="rId19"/>
    <p:sldLayoutId id="2147484077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000" b="1" i="0" kern="1200" dirty="0" smtClean="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170868" y="195263"/>
            <a:ext cx="649287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4" y="195263"/>
            <a:ext cx="6335713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4" name="VCT_Marker_ID_4" hidden="1"/>
          <p:cNvSpPr/>
          <p:nvPr>
            <p:custDataLst>
              <p:tags r:id="rId23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1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5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hteck 74"/>
          <p:cNvSpPr>
            <a:spLocks noChangeArrowheads="1"/>
          </p:cNvSpPr>
          <p:nvPr/>
        </p:nvSpPr>
        <p:spPr bwMode="gray">
          <a:xfrm>
            <a:off x="7524750" y="4948240"/>
            <a:ext cx="1295400" cy="1083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fld id="{37F73558-0344-4952-B99C-B5D2463F3AC4}" type="slidenum">
              <a:rPr lang="en-US" sz="800">
                <a:solidFill>
                  <a:prstClr val="black"/>
                </a:solidFill>
                <a:latin typeface="Arial"/>
              </a:rPr>
              <a:pPr algn="r"/>
              <a:t>‹#›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8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 kern="120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86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add text</a:t>
            </a:r>
          </a:p>
        </p:txBody>
      </p: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681421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/>
        </p:nvSpPr>
        <p:spPr bwMode="gray">
          <a:xfrm>
            <a:off x="7523970" y="494808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C2ABCC37-C314-4D17-9583-6D754EDEC568}" type="slidenum">
              <a:rPr lang="en-US" sz="800">
                <a:solidFill>
                  <a:srgbClr val="928580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928580"/>
              </a:solidFill>
              <a:latin typeface="Arial"/>
              <a:cs typeface="+mn-cs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Second level</a:t>
            </a:r>
          </a:p>
          <a:p>
            <a:pPr marL="179025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Third level</a:t>
            </a:r>
          </a:p>
          <a:p>
            <a:pPr marL="25425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Fourth level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44408" y="195263"/>
            <a:ext cx="575743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229933"/>
            <a:ext cx="2212848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  <p:sldLayoutId id="2147484145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i="1" kern="1200">
          <a:solidFill>
            <a:srgbClr val="928580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85750" indent="-28575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85750" indent="-28575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44408" y="195263"/>
            <a:ext cx="575743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2" y="195263"/>
            <a:ext cx="5616573" cy="4857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VCT_Marker_ID_4" hidden="1"/>
          <p:cNvSpPr/>
          <p:nvPr>
            <p:custDataLst>
              <p:tags r:id="rId22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030" name="Gruppieren 11"/>
          <p:cNvGrpSpPr>
            <a:grpSpLocks/>
          </p:cNvGrpSpPr>
          <p:nvPr/>
        </p:nvGrpSpPr>
        <p:grpSpPr bwMode="auto">
          <a:xfrm>
            <a:off x="323850" y="-236935"/>
            <a:ext cx="8496300" cy="161925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uppieren 37"/>
          <p:cNvGrpSpPr>
            <a:grpSpLocks/>
          </p:cNvGrpSpPr>
          <p:nvPr/>
        </p:nvGrpSpPr>
        <p:grpSpPr bwMode="auto">
          <a:xfrm>
            <a:off x="323850" y="5218510"/>
            <a:ext cx="8496300" cy="161925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ieren 57"/>
          <p:cNvGrpSpPr>
            <a:grpSpLocks/>
          </p:cNvGrpSpPr>
          <p:nvPr/>
        </p:nvGrpSpPr>
        <p:grpSpPr bwMode="auto">
          <a:xfrm>
            <a:off x="9251950" y="681038"/>
            <a:ext cx="217488" cy="4267200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3" name="Gruppieren 55"/>
          <p:cNvGrpSpPr>
            <a:grpSpLocks/>
          </p:cNvGrpSpPr>
          <p:nvPr/>
        </p:nvGrpSpPr>
        <p:grpSpPr bwMode="auto">
          <a:xfrm>
            <a:off x="-323850" y="681038"/>
            <a:ext cx="215900" cy="4267200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51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299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079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0638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73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29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80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357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5453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101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571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5" name="Rechteck 74"/>
          <p:cNvSpPr>
            <a:spLocks noChangeArrowheads="1"/>
          </p:cNvSpPr>
          <p:nvPr/>
        </p:nvSpPr>
        <p:spPr bwMode="gray">
          <a:xfrm>
            <a:off x="7524750" y="4948238"/>
            <a:ext cx="1295400" cy="1083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/>
            <a:fld id="{37F73558-0344-4952-B99C-B5D2463F3AC4}" type="slidenum">
              <a:rPr lang="en-US" sz="800"/>
              <a:pPr algn="r"/>
              <a:t>‹#›</a:t>
            </a:fld>
            <a:endParaRPr lang="en-US" sz="800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229933"/>
            <a:ext cx="2212848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  <p:sldLayoutId id="2147484164" r:id="rId18"/>
    <p:sldLayoutId id="2147484165" r:id="rId19"/>
    <p:sldLayoutId id="2147484166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000" b="1" i="0" kern="1200" dirty="0" smtClean="0">
          <a:solidFill>
            <a:schemeClr val="tx1"/>
          </a:solidFill>
          <a:effectLst/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86"/>
            <a:ext cx="6335713" cy="48555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add text</a:t>
            </a:r>
          </a:p>
        </p:txBody>
      </p: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95250"/>
            <a:ext cx="12700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323850" y="-236640"/>
            <a:ext cx="8496740" cy="162023"/>
            <a:chOff x="323850" y="-531550"/>
            <a:chExt cx="8496740" cy="432060"/>
          </a:xfrm>
        </p:grpSpPr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 bwMode="gray">
          <a:xfrm>
            <a:off x="323410" y="5218117"/>
            <a:ext cx="8496740" cy="162023"/>
            <a:chOff x="323850" y="-531550"/>
            <a:chExt cx="8496740" cy="432060"/>
          </a:xfrm>
        </p:grpSpPr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ieren 57"/>
          <p:cNvGrpSpPr/>
          <p:nvPr/>
        </p:nvGrpSpPr>
        <p:grpSpPr bwMode="gray">
          <a:xfrm>
            <a:off x="9252650" y="681421"/>
            <a:ext cx="216030" cy="4266593"/>
            <a:chOff x="-540710" y="908650"/>
            <a:chExt cx="432060" cy="5688790"/>
          </a:xfrm>
        </p:grpSpPr>
        <p:cxnSp>
          <p:nvCxnSpPr>
            <p:cNvPr id="59" name="Gerade Verbindung 58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 bwMode="gray">
          <a:xfrm>
            <a:off x="-324550" y="681487"/>
            <a:ext cx="216030" cy="4266593"/>
            <a:chOff x="-540710" y="908650"/>
            <a:chExt cx="432060" cy="5688790"/>
          </a:xfrm>
        </p:grpSpPr>
        <p:cxnSp>
          <p:nvCxnSpPr>
            <p:cNvPr id="57" name="Gerade Verbindung 56"/>
            <p:cNvCxnSpPr/>
            <p:nvPr userDrawn="1"/>
          </p:nvCxnSpPr>
          <p:spPr bwMode="gray">
            <a:xfrm>
              <a:off x="-540710" y="11246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 bwMode="gray">
            <a:xfrm>
              <a:off x="-540710" y="90865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 bwMode="gray">
            <a:xfrm>
              <a:off x="-540710" y="659744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 bwMode="gray">
            <a:xfrm>
              <a:off x="-540710" y="64534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 bwMode="gray">
            <a:xfrm>
              <a:off x="-540710" y="54452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-540710" y="53012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-540710" y="43651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-540710" y="42211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-540710" y="328498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-540710" y="314096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-540710" y="220483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-540710" y="20608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-540710" y="638141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hteck 74"/>
          <p:cNvSpPr/>
          <p:nvPr/>
        </p:nvSpPr>
        <p:spPr bwMode="gray">
          <a:xfrm>
            <a:off x="7523970" y="4948080"/>
            <a:ext cx="1296620" cy="10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C2ABCC37-C314-4D17-9583-6D754EDEC568}" type="slidenum">
              <a:rPr lang="en-US" sz="800">
                <a:solidFill>
                  <a:srgbClr val="928580"/>
                </a:solidFill>
                <a:latin typeface="Arial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928580"/>
              </a:solidFill>
              <a:latin typeface="Arial"/>
              <a:cs typeface="+mn-cs"/>
            </a:endParaRPr>
          </a:p>
        </p:txBody>
      </p:sp>
      <p:sp>
        <p:nvSpPr>
          <p:cNvPr id="7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Second level</a:t>
            </a:r>
          </a:p>
          <a:p>
            <a:pPr marL="179025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Third level</a:t>
            </a:r>
          </a:p>
          <a:p>
            <a:pPr marL="254250" marR="0" lvl="8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Fourth level</a:t>
            </a:r>
          </a:p>
        </p:txBody>
      </p: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44408" y="195263"/>
            <a:ext cx="575743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3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  <p:sldLayoutId id="2147484185" r:id="rId18"/>
    <p:sldLayoutId id="2147484191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i="1" kern="1200">
          <a:solidFill>
            <a:srgbClr val="928580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85750" indent="-28575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85750" indent="-28575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2925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indent="-180975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2.jpg"/><Relationship Id="rId5" Type="http://schemas.openxmlformats.org/officeDocument/2006/relationships/tags" Target="../tags/tag11.xml"/><Relationship Id="rId10" Type="http://schemas.openxmlformats.org/officeDocument/2006/relationships/image" Target="../media/image9.gif"/><Relationship Id="rId4" Type="http://schemas.openxmlformats.org/officeDocument/2006/relationships/tags" Target="../tags/tag10.xml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6"/>
          <a:stretch/>
        </p:blipFill>
        <p:spPr>
          <a:xfrm>
            <a:off x="-36512" y="0"/>
            <a:ext cx="6059066" cy="5143500"/>
          </a:xfrm>
          <a:prstGeom prst="rect">
            <a:avLst/>
          </a:prstGeom>
        </p:spPr>
      </p:pic>
      <p:sp>
        <p:nvSpPr>
          <p:cNvPr id="6" name="Rechteck 21"/>
          <p:cNvSpPr/>
          <p:nvPr>
            <p:custDataLst>
              <p:tags r:id="rId1"/>
            </p:custDataLst>
          </p:nvPr>
        </p:nvSpPr>
        <p:spPr bwMode="gray">
          <a:xfrm flipV="1">
            <a:off x="1979712" y="-5280"/>
            <a:ext cx="5051057" cy="5148780"/>
          </a:xfrm>
          <a:prstGeom prst="rect">
            <a:avLst/>
          </a:prstGeom>
          <a:gradFill flip="none" rotWithShape="1">
            <a:gsLst>
              <a:gs pos="36000">
                <a:srgbClr val="FFFFFF"/>
              </a:gs>
              <a:gs pos="53000">
                <a:srgbClr val="FFFFFF">
                  <a:alpha val="82000"/>
                </a:srgb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414" y="3651870"/>
            <a:ext cx="3844066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Date: June 21, 2019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gray">
          <a:xfrm>
            <a:off x="289853" y="1203598"/>
            <a:ext cx="8496300" cy="11882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defTabSz="914400" eaLnBrk="1" latinLnBrk="0" hangingPunct="1">
              <a:buNone/>
              <a:defRPr sz="3800" cap="all" baseline="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0" i="0" u="none" strike="noStrike" kern="1200" cap="all" spc="0" normalizeH="0" baseline="0" noProof="0" dirty="0">
                <a:ln>
                  <a:noFill/>
                </a:ln>
                <a:solidFill>
                  <a:srgbClr val="E271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ILLICIT MONITOR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396180" y="2437211"/>
            <a:ext cx="8496300" cy="80962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542925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540000" indent="-180975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E271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Period Ending May 27, 2019</a:t>
            </a:r>
          </a:p>
        </p:txBody>
      </p:sp>
    </p:spTree>
    <p:extLst>
      <p:ext uri="{BB962C8B-B14F-4D97-AF65-F5344CB8AC3E}">
        <p14:creationId xmlns:p14="http://schemas.microsoft.com/office/powerpoint/2010/main" val="307105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ROO – QUARTERLY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93831"/>
              </p:ext>
            </p:extLst>
          </p:nvPr>
        </p:nvGraphicFramePr>
        <p:xfrm>
          <a:off x="395288" y="789348"/>
          <a:ext cx="41148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8753"/>
              </p:ext>
            </p:extLst>
          </p:nvPr>
        </p:nvGraphicFramePr>
        <p:xfrm>
          <a:off x="4705672" y="789385"/>
          <a:ext cx="41148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7240" y="4430787"/>
            <a:ext cx="2642592" cy="2291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ROO= Rest of Ontario (Ontario excluding GTA) </a:t>
            </a:r>
            <a:endParaRPr lang="en-CA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43878-1BF5-4BD9-A91F-9045D947D94A}"/>
              </a:ext>
            </a:extLst>
          </p:cNvPr>
          <p:cNvSpPr txBox="1"/>
          <p:nvPr/>
        </p:nvSpPr>
        <p:spPr>
          <a:xfrm>
            <a:off x="395288" y="4587973"/>
            <a:ext cx="8424862" cy="360263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CA" sz="1000" dirty="0">
                <a:solidFill>
                  <a:schemeClr val="bg1"/>
                </a:solidFill>
                <a:latin typeface="Lucida Sans Unicode" pitchFamily="34" charset="0"/>
              </a:rPr>
              <a:t>Prices stable.</a:t>
            </a:r>
          </a:p>
        </p:txBody>
      </p:sp>
    </p:spTree>
    <p:extLst>
      <p:ext uri="{BB962C8B-B14F-4D97-AF65-F5344CB8AC3E}">
        <p14:creationId xmlns:p14="http://schemas.microsoft.com/office/powerpoint/2010/main" val="117793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CA" dirty="0">
                <a:solidFill>
                  <a:srgbClr val="E27100"/>
                </a:solidFill>
              </a:rPr>
              <a:t>GTA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24" y="1773371"/>
            <a:ext cx="2996308" cy="29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9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GTA – QUARTERLY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0199079"/>
              </p:ext>
            </p:extLst>
          </p:nvPr>
        </p:nvGraphicFramePr>
        <p:xfrm>
          <a:off x="251520" y="761667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49203141"/>
              </p:ext>
            </p:extLst>
          </p:nvPr>
        </p:nvGraphicFramePr>
        <p:xfrm>
          <a:off x="3200430" y="761667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634028"/>
              </p:ext>
            </p:extLst>
          </p:nvPr>
        </p:nvGraphicFramePr>
        <p:xfrm>
          <a:off x="6149340" y="760952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01B1C6-099C-494E-B77C-6354E194647D}"/>
              </a:ext>
            </a:extLst>
          </p:cNvPr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/>
          <a:p>
            <a:pPr lvl="0">
              <a:spcBef>
                <a:spcPts val="300"/>
              </a:spcBef>
              <a:defRPr/>
            </a:pPr>
            <a:r>
              <a:rPr lang="en-CA" sz="115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GTA – There is an upswing in GTA illicit purchases, but it is not being driven by reservation purchases which used to play a big factor in Illicit sales in GTA.</a:t>
            </a:r>
          </a:p>
        </p:txBody>
      </p:sp>
    </p:spTree>
    <p:extLst>
      <p:ext uri="{BB962C8B-B14F-4D97-AF65-F5344CB8AC3E}">
        <p14:creationId xmlns:p14="http://schemas.microsoft.com/office/powerpoint/2010/main" val="3947268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CA" i="0" dirty="0">
                <a:solidFill>
                  <a:srgbClr val="E27100"/>
                </a:solidFill>
                <a:effectLst/>
              </a:rPr>
              <a:t>OTTAWA / </a:t>
            </a:r>
            <a:br>
              <a:rPr lang="en-CA" i="0" dirty="0">
                <a:solidFill>
                  <a:srgbClr val="E27100"/>
                </a:solidFill>
                <a:effectLst/>
              </a:rPr>
            </a:br>
            <a:r>
              <a:rPr lang="en-CA" i="0" dirty="0">
                <a:solidFill>
                  <a:srgbClr val="E27100"/>
                </a:solidFill>
                <a:effectLst/>
              </a:rPr>
              <a:t>Eastern Ontario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93861"/>
            <a:ext cx="3634654" cy="35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OTTAWA / EASTERN ONTARIO – QUARTERLY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32364229"/>
              </p:ext>
            </p:extLst>
          </p:nvPr>
        </p:nvGraphicFramePr>
        <p:xfrm>
          <a:off x="251520" y="77155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15618439"/>
              </p:ext>
            </p:extLst>
          </p:nvPr>
        </p:nvGraphicFramePr>
        <p:xfrm>
          <a:off x="3200430" y="77155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/>
          <a:p>
            <a:pPr>
              <a:spcBef>
                <a:spcPts val="300"/>
              </a:spcBef>
              <a:defRPr/>
            </a:pPr>
            <a:r>
              <a:rPr lang="en-CA" sz="115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Ottawa – Down slightly from the numbers we saw in Q1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06631"/>
              </p:ext>
            </p:extLst>
          </p:nvPr>
        </p:nvGraphicFramePr>
        <p:xfrm>
          <a:off x="6149340" y="77155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6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CA" i="0" dirty="0">
                <a:solidFill>
                  <a:srgbClr val="E27100"/>
                </a:solidFill>
                <a:effectLst/>
              </a:rPr>
              <a:t>Southern Ontario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63" y="1880727"/>
            <a:ext cx="3287648" cy="32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SOUTHERN ONTARIO – QUARTERLY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9166548"/>
              </p:ext>
            </p:extLst>
          </p:nvPr>
        </p:nvGraphicFramePr>
        <p:xfrm>
          <a:off x="251520" y="789553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07899089"/>
              </p:ext>
            </p:extLst>
          </p:nvPr>
        </p:nvGraphicFramePr>
        <p:xfrm>
          <a:off x="3190399" y="77155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09931"/>
              </p:ext>
            </p:extLst>
          </p:nvPr>
        </p:nvGraphicFramePr>
        <p:xfrm>
          <a:off x="6149340" y="789552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00AE95-7516-416A-A00A-CBD6524EB708}"/>
              </a:ext>
            </a:extLst>
          </p:cNvPr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/>
          <a:p>
            <a:pPr>
              <a:spcBef>
                <a:spcPts val="300"/>
              </a:spcBef>
              <a:defRPr/>
            </a:pPr>
            <a:r>
              <a:rPr lang="en-CA" sz="115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Southern Ontario P7D share number is showing increases.</a:t>
            </a:r>
          </a:p>
        </p:txBody>
      </p:sp>
    </p:spTree>
    <p:extLst>
      <p:ext uri="{BB962C8B-B14F-4D97-AF65-F5344CB8AC3E}">
        <p14:creationId xmlns:p14="http://schemas.microsoft.com/office/powerpoint/2010/main" val="1931159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CA" i="0" dirty="0">
                <a:solidFill>
                  <a:srgbClr val="E27100"/>
                </a:solidFill>
                <a:effectLst/>
              </a:rPr>
              <a:t>northern Ontario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51519"/>
            <a:ext cx="3643775" cy="3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1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NORTHERN ONTARIO – QUARTERLY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0531522"/>
              </p:ext>
            </p:extLst>
          </p:nvPr>
        </p:nvGraphicFramePr>
        <p:xfrm>
          <a:off x="251520" y="80579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59537203"/>
              </p:ext>
            </p:extLst>
          </p:nvPr>
        </p:nvGraphicFramePr>
        <p:xfrm>
          <a:off x="3200430" y="80579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247716"/>
              </p:ext>
            </p:extLst>
          </p:nvPr>
        </p:nvGraphicFramePr>
        <p:xfrm>
          <a:off x="6149340" y="80579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C62773-E8CF-4758-A5E0-F2780BE3B335}"/>
              </a:ext>
            </a:extLst>
          </p:cNvPr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/>
          <a:p>
            <a:pPr>
              <a:spcBef>
                <a:spcPts val="300"/>
              </a:spcBef>
              <a:defRPr/>
            </a:pPr>
            <a:r>
              <a:rPr lang="en-CA" sz="1150" dirty="0">
                <a:solidFill>
                  <a:srgbClr val="FFFFFF"/>
                </a:solidFill>
                <a:latin typeface="Lucida Sans Unicode" pitchFamily="34" charset="0"/>
                <a:cs typeface="Lucida Sans Unicode" pitchFamily="34" charset="0"/>
              </a:rPr>
              <a:t>Northern Ontario – An increase in reservation purchases is driving a higher number.</a:t>
            </a:r>
          </a:p>
        </p:txBody>
      </p:sp>
    </p:spTree>
    <p:extLst>
      <p:ext uri="{BB962C8B-B14F-4D97-AF65-F5344CB8AC3E}">
        <p14:creationId xmlns:p14="http://schemas.microsoft.com/office/powerpoint/2010/main" val="158010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ctr"/>
          <a:lstStyle/>
          <a:p>
            <a:pPr eaLnBrk="1" hangingPunct="1"/>
            <a:r>
              <a:rPr lang="en-CA" i="0" dirty="0">
                <a:solidFill>
                  <a:srgbClr val="E27100"/>
                </a:solidFill>
                <a:effectLst/>
              </a:rPr>
              <a:t>ILLICIT ATTITUDES - ONTARIO</a:t>
            </a:r>
          </a:p>
        </p:txBody>
      </p:sp>
    </p:spTree>
    <p:extLst>
      <p:ext uri="{BB962C8B-B14F-4D97-AF65-F5344CB8AC3E}">
        <p14:creationId xmlns:p14="http://schemas.microsoft.com/office/powerpoint/2010/main" val="1279722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r="3233"/>
          <a:stretch/>
        </p:blipFill>
        <p:spPr>
          <a:xfrm>
            <a:off x="323528" y="1203598"/>
            <a:ext cx="1249725" cy="2592288"/>
          </a:xfrm>
          <a:prstGeom prst="rect">
            <a:avLst/>
          </a:prstGeom>
        </p:spPr>
      </p:pic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1737324" y="1826290"/>
            <a:ext cx="2448271" cy="383977"/>
          </a:xfrm>
          <a:prstGeom prst="rect">
            <a:avLst/>
          </a:prstGeom>
          <a:solidFill>
            <a:schemeClr val="accent3"/>
          </a:solidFill>
          <a:ln w="1905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86338" tIns="43169" rIns="86338" bIns="431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Who?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2088" y="1703951"/>
            <a:ext cx="3571688" cy="628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Adult smokers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(At least 19 years and 7 months old)</a:t>
            </a: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1737324" y="1231591"/>
            <a:ext cx="2448271" cy="383977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86338" tIns="43169" rIns="86338" bIns="431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What?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22088" y="1224447"/>
            <a:ext cx="5218464" cy="3911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Continuous Online Tracking study	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auto">
          <a:xfrm>
            <a:off x="1737324" y="2426365"/>
            <a:ext cx="2448271" cy="383977"/>
          </a:xfrm>
          <a:prstGeom prst="rect">
            <a:avLst/>
          </a:prstGeom>
          <a:solidFill>
            <a:schemeClr val="accent4"/>
          </a:solidFill>
          <a:ln w="1905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86338" tIns="43169" rIns="86338" bIns="431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When?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22088" y="2389751"/>
            <a:ext cx="4714116" cy="457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Current reporting period =  June 2018 – May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(period ending May 27, 2019)</a:t>
            </a: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737324" y="3141881"/>
            <a:ext cx="2448271" cy="654005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none" lIns="86338" tIns="43169" rIns="86338" bIns="4316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Where?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412" y="1244094"/>
            <a:ext cx="437638" cy="378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98416" y="1856258"/>
            <a:ext cx="375118" cy="324036"/>
          </a:xfrm>
          <a:prstGeom prst="rect">
            <a:avLst/>
          </a:prstGeom>
        </p:spPr>
      </p:pic>
      <p:sp>
        <p:nvSpPr>
          <p:cNvPr id="21" name="Freeform 50"/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3497809" y="2445149"/>
            <a:ext cx="376172" cy="324036"/>
          </a:xfrm>
          <a:custGeom>
            <a:avLst/>
            <a:gdLst>
              <a:gd name="T0" fmla="*/ 75 w 151"/>
              <a:gd name="T1" fmla="*/ 0 h 151"/>
              <a:gd name="T2" fmla="*/ 0 w 151"/>
              <a:gd name="T3" fmla="*/ 76 h 151"/>
              <a:gd name="T4" fmla="*/ 75 w 151"/>
              <a:gd name="T5" fmla="*/ 151 h 151"/>
              <a:gd name="T6" fmla="*/ 151 w 151"/>
              <a:gd name="T7" fmla="*/ 76 h 151"/>
              <a:gd name="T8" fmla="*/ 75 w 151"/>
              <a:gd name="T9" fmla="*/ 0 h 151"/>
              <a:gd name="T10" fmla="*/ 75 w 151"/>
              <a:gd name="T11" fmla="*/ 133 h 151"/>
              <a:gd name="T12" fmla="*/ 19 w 151"/>
              <a:gd name="T13" fmla="*/ 76 h 151"/>
              <a:gd name="T14" fmla="*/ 65 w 151"/>
              <a:gd name="T15" fmla="*/ 20 h 151"/>
              <a:gd name="T16" fmla="*/ 65 w 151"/>
              <a:gd name="T17" fmla="*/ 82 h 151"/>
              <a:gd name="T18" fmla="*/ 66 w 151"/>
              <a:gd name="T19" fmla="*/ 82 h 151"/>
              <a:gd name="T20" fmla="*/ 66 w 151"/>
              <a:gd name="T21" fmla="*/ 82 h 151"/>
              <a:gd name="T22" fmla="*/ 78 w 151"/>
              <a:gd name="T23" fmla="*/ 89 h 151"/>
              <a:gd name="T24" fmla="*/ 86 w 151"/>
              <a:gd name="T25" fmla="*/ 93 h 151"/>
              <a:gd name="T26" fmla="*/ 86 w 151"/>
              <a:gd name="T27" fmla="*/ 93 h 151"/>
              <a:gd name="T28" fmla="*/ 102 w 151"/>
              <a:gd name="T29" fmla="*/ 103 h 151"/>
              <a:gd name="T30" fmla="*/ 112 w 151"/>
              <a:gd name="T31" fmla="*/ 85 h 151"/>
              <a:gd name="T32" fmla="*/ 86 w 151"/>
              <a:gd name="T33" fmla="*/ 70 h 151"/>
              <a:gd name="T34" fmla="*/ 86 w 151"/>
              <a:gd name="T35" fmla="*/ 20 h 151"/>
              <a:gd name="T36" fmla="*/ 132 w 151"/>
              <a:gd name="T37" fmla="*/ 76 h 151"/>
              <a:gd name="T38" fmla="*/ 75 w 151"/>
              <a:gd name="T39" fmla="*/ 13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1" h="151">
                <a:moveTo>
                  <a:pt x="75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1"/>
                  <a:pt x="75" y="151"/>
                </a:cubicBezTo>
                <a:cubicBezTo>
                  <a:pt x="117" y="151"/>
                  <a:pt x="151" y="118"/>
                  <a:pt x="151" y="76"/>
                </a:cubicBezTo>
                <a:cubicBezTo>
                  <a:pt x="151" y="34"/>
                  <a:pt x="117" y="0"/>
                  <a:pt x="75" y="0"/>
                </a:cubicBezTo>
                <a:close/>
                <a:moveTo>
                  <a:pt x="75" y="133"/>
                </a:moveTo>
                <a:cubicBezTo>
                  <a:pt x="44" y="133"/>
                  <a:pt x="19" y="107"/>
                  <a:pt x="19" y="76"/>
                </a:cubicBezTo>
                <a:cubicBezTo>
                  <a:pt x="19" y="48"/>
                  <a:pt x="39" y="25"/>
                  <a:pt x="65" y="20"/>
                </a:cubicBezTo>
                <a:cubicBezTo>
                  <a:pt x="65" y="82"/>
                  <a:pt x="65" y="82"/>
                  <a:pt x="65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78" y="89"/>
                  <a:pt x="78" y="89"/>
                  <a:pt x="78" y="89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3"/>
                  <a:pt x="86" y="93"/>
                  <a:pt x="86" y="9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12" y="85"/>
                  <a:pt x="112" y="85"/>
                  <a:pt x="112" y="85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20"/>
                  <a:pt x="86" y="20"/>
                  <a:pt x="86" y="20"/>
                </a:cubicBezTo>
                <a:cubicBezTo>
                  <a:pt x="112" y="25"/>
                  <a:pt x="132" y="48"/>
                  <a:pt x="132" y="76"/>
                </a:cubicBezTo>
                <a:cubicBezTo>
                  <a:pt x="132" y="107"/>
                  <a:pt x="107" y="133"/>
                  <a:pt x="75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26" name="Group 200"/>
          <p:cNvGrpSpPr>
            <a:grpSpLocks/>
          </p:cNvGrpSpPr>
          <p:nvPr>
            <p:custDataLst>
              <p:tags r:id="rId2"/>
            </p:custDataLst>
          </p:nvPr>
        </p:nvGrpSpPr>
        <p:grpSpPr bwMode="gray">
          <a:xfrm>
            <a:off x="3554899" y="3291830"/>
            <a:ext cx="277037" cy="239312"/>
            <a:chOff x="4150" y="1185"/>
            <a:chExt cx="272" cy="272"/>
          </a:xfrm>
          <a:solidFill>
            <a:srgbClr val="FFFFFF"/>
          </a:solidFill>
        </p:grpSpPr>
        <p:sp>
          <p:nvSpPr>
            <p:cNvPr id="27" name="Oval 20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150" y="1185"/>
              <a:ext cx="272" cy="272"/>
            </a:xfrm>
            <a:prstGeom prst="ellipse">
              <a:avLst/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E95E0F"/>
                </a:buClr>
                <a:buSzPct val="75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29" name="Oval 20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150" y="1185"/>
              <a:ext cx="272" cy="27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7889FB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186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0" name="Freeform 203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 rot="18900000">
              <a:off x="4217" y="1252"/>
              <a:ext cx="140" cy="139"/>
            </a:xfrm>
            <a:custGeom>
              <a:avLst/>
              <a:gdLst>
                <a:gd name="T0" fmla="*/ 62 w 62"/>
                <a:gd name="T1" fmla="*/ 48 h 62"/>
                <a:gd name="T2" fmla="*/ 48 w 62"/>
                <a:gd name="T3" fmla="*/ 62 h 62"/>
                <a:gd name="T4" fmla="*/ 48 w 62"/>
                <a:gd name="T5" fmla="*/ 24 h 62"/>
                <a:gd name="T6" fmla="*/ 10 w 62"/>
                <a:gd name="T7" fmla="*/ 62 h 62"/>
                <a:gd name="T8" fmla="*/ 0 w 62"/>
                <a:gd name="T9" fmla="*/ 52 h 62"/>
                <a:gd name="T10" fmla="*/ 38 w 62"/>
                <a:gd name="T11" fmla="*/ 15 h 62"/>
                <a:gd name="T12" fmla="*/ 0 w 62"/>
                <a:gd name="T13" fmla="*/ 15 h 62"/>
                <a:gd name="T14" fmla="*/ 15 w 62"/>
                <a:gd name="T15" fmla="*/ 0 h 62"/>
                <a:gd name="T16" fmla="*/ 62 w 62"/>
                <a:gd name="T17" fmla="*/ 0 h 62"/>
                <a:gd name="T18" fmla="*/ 62 w 62"/>
                <a:gd name="T1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48"/>
                  </a:moveTo>
                  <a:lnTo>
                    <a:pt x="48" y="62"/>
                  </a:lnTo>
                  <a:lnTo>
                    <a:pt x="48" y="24"/>
                  </a:lnTo>
                  <a:lnTo>
                    <a:pt x="10" y="62"/>
                  </a:lnTo>
                  <a:lnTo>
                    <a:pt x="0" y="52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62" y="0"/>
                  </a:lnTo>
                  <a:lnTo>
                    <a:pt x="62" y="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23850" y="4045009"/>
            <a:ext cx="8136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9285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Note:  Generally, people tend to under-report socially undesirable beliefs, but may also over-report behaviours that are socially desirable.  When thinking about the validity of the online methodology in capturing illicit tobacco usage, the online methodology actually provides a certain anonymity to the respondents that favours more truthful reporting relative to an interviewer administered phone survey.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1804" y="3183867"/>
            <a:ext cx="4724400" cy="52439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Ontario (sample size = ~ 500 per month)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1" y="357783"/>
            <a:ext cx="6335713" cy="485775"/>
          </a:xfrm>
        </p:spPr>
        <p:txBody>
          <a:bodyPr lIns="0" tIns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CA" sz="1800" b="1" i="0" dirty="0">
                <a:solidFill>
                  <a:srgbClr val="E95E0F"/>
                </a:solidFill>
                <a:effectLst/>
                <a:ea typeface="+mn-ea"/>
                <a:cs typeface="Arial" pitchFamily="34" charset="0"/>
              </a:rPr>
              <a:t>METHODOLOGY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552" y="229933"/>
            <a:ext cx="2212848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0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850" y="195263"/>
            <a:ext cx="6984454" cy="485775"/>
          </a:xfrm>
        </p:spPr>
        <p:txBody>
          <a:bodyPr/>
          <a:lstStyle/>
          <a:p>
            <a:r>
              <a:rPr lang="en-CA" dirty="0"/>
              <a:t>ILLICIT ATTITUDES – </a:t>
            </a:r>
            <a:br>
              <a:rPr lang="en-CA" dirty="0"/>
            </a:br>
            <a:r>
              <a:rPr lang="en-CA" dirty="0"/>
              <a:t>ONTARIO SUB REGIONS YTD 2019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388373"/>
              </p:ext>
            </p:extLst>
          </p:nvPr>
        </p:nvGraphicFramePr>
        <p:xfrm>
          <a:off x="395288" y="789384"/>
          <a:ext cx="8424862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F30086-5AD8-4515-A250-03EB4FC49845}"/>
              </a:ext>
            </a:extLst>
          </p:cNvPr>
          <p:cNvSpPr txBox="1"/>
          <p:nvPr/>
        </p:nvSpPr>
        <p:spPr>
          <a:xfrm>
            <a:off x="359123" y="4376834"/>
            <a:ext cx="8497192" cy="571403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000" dirty="0">
                <a:solidFill>
                  <a:prstClr val="white"/>
                </a:solidFill>
                <a:latin typeface="Lucida Sans Unicode" pitchFamily="34" charset="0"/>
              </a:rPr>
              <a:t>Although GTA has been showing recent illicit growth it still lags behind the other regions of Ontario in both performance and perceptions.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1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09334"/>
            <a:ext cx="7560518" cy="485775"/>
          </a:xfrm>
        </p:spPr>
        <p:txBody>
          <a:bodyPr/>
          <a:lstStyle/>
          <a:p>
            <a:r>
              <a:rPr lang="en-CA" dirty="0"/>
              <a:t>ILLICIT ATTITUDES</a:t>
            </a:r>
            <a:br>
              <a:rPr lang="en-CA" dirty="0"/>
            </a:br>
            <a:r>
              <a:rPr lang="en-CA" dirty="0"/>
              <a:t> – ONTARIO (YTD 2019, 2018 &amp; 2017)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14718"/>
              </p:ext>
            </p:extLst>
          </p:nvPr>
        </p:nvGraphicFramePr>
        <p:xfrm>
          <a:off x="323850" y="627534"/>
          <a:ext cx="84963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44ACF1-CE3B-4094-9567-D3503A34E368}"/>
              </a:ext>
            </a:extLst>
          </p:cNvPr>
          <p:cNvSpPr txBox="1"/>
          <p:nvPr/>
        </p:nvSpPr>
        <p:spPr>
          <a:xfrm>
            <a:off x="323528" y="4462463"/>
            <a:ext cx="8496622" cy="629567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rPr>
              <a:t>Little change in attitudes towards illicit compared to previous years.</a:t>
            </a:r>
          </a:p>
        </p:txBody>
      </p:sp>
    </p:spTree>
    <p:extLst>
      <p:ext uri="{BB962C8B-B14F-4D97-AF65-F5344CB8AC3E}">
        <p14:creationId xmlns:p14="http://schemas.microsoft.com/office/powerpoint/2010/main" val="312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206" y="773930"/>
            <a:ext cx="8496944" cy="3996444"/>
          </a:xfrm>
        </p:spPr>
        <p:txBody>
          <a:bodyPr>
            <a:noAutofit/>
          </a:bodyPr>
          <a:lstStyle/>
          <a:p>
            <a:endParaRPr lang="en-CA" sz="1200" b="1" dirty="0">
              <a:solidFill>
                <a:prstClr val="black"/>
              </a:solidFill>
            </a:endParaRPr>
          </a:p>
          <a:p>
            <a:endParaRPr lang="en-CA" sz="1200" b="1" dirty="0">
              <a:solidFill>
                <a:prstClr val="black"/>
              </a:solidFill>
            </a:endParaRPr>
          </a:p>
          <a:p>
            <a:endParaRPr lang="en-CA" sz="1200" b="1" dirty="0">
              <a:solidFill>
                <a:prstClr val="black"/>
              </a:solidFill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Lucida Sans Unicode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Lucida Sans Unicode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Lucida Sans Unicode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CA" sz="1200" dirty="0">
              <a:solidFill>
                <a:schemeClr val="tx1"/>
              </a:solidFill>
              <a:latin typeface="Lucida Sans Unicode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Lucida Sans Unicode" pitchFamily="34" charset="0"/>
              </a:rPr>
              <a:t>Overall in Ontario we are seeing a strong illicit performance in the most recent 12 weeks, driven by a seasonal upswing that we typically see in Q2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solidFill>
                  <a:schemeClr val="tx1"/>
                </a:solidFill>
                <a:latin typeface="Lucida Sans Unicode" pitchFamily="34" charset="0"/>
              </a:rPr>
              <a:t>GTA illicit is back up close to 2017 levels after having dropped down in 2018.</a:t>
            </a:r>
            <a:endParaRPr lang="en-CA" sz="1100" dirty="0">
              <a:solidFill>
                <a:schemeClr val="tx1"/>
              </a:solidFill>
              <a:latin typeface="Lucida Sans Unicode" pitchFamily="34" charset="0"/>
            </a:endParaRPr>
          </a:p>
          <a:p>
            <a:endParaRPr lang="en-CA" sz="11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0" dirty="0">
                <a:solidFill>
                  <a:srgbClr val="E95E0F"/>
                </a:solidFill>
                <a:cs typeface="Arial" pitchFamily="34" charset="0"/>
              </a:rPr>
              <a:t>ONTARIO ILLICIT SUMMARY (Past 12 Weeks):</a:t>
            </a:r>
            <a:br>
              <a:rPr lang="en-CA" b="1" i="0" dirty="0">
                <a:solidFill>
                  <a:srgbClr val="E95E0F"/>
                </a:solidFill>
                <a:cs typeface="Arial" pitchFamily="34" charset="0"/>
              </a:rPr>
            </a:br>
            <a:r>
              <a:rPr lang="en-GB" b="1" i="0" dirty="0">
                <a:solidFill>
                  <a:srgbClr val="E95E0F"/>
                </a:solidFill>
                <a:cs typeface="Arial" pitchFamily="34" charset="0"/>
              </a:rPr>
              <a:t>(P7D Share: 38%, TVU: 26%)</a:t>
            </a:r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68B9C-4B8D-4A03-965E-D56ECC7D7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37654"/>
              </p:ext>
            </p:extLst>
          </p:nvPr>
        </p:nvGraphicFramePr>
        <p:xfrm>
          <a:off x="755576" y="915566"/>
          <a:ext cx="448815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10964612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747201674"/>
                    </a:ext>
                  </a:extLst>
                </a:gridCol>
                <a:gridCol w="1247799">
                  <a:extLst>
                    <a:ext uri="{9D8B030D-6E8A-4147-A177-3AD203B41FA5}">
                      <a16:colId xmlns:a16="http://schemas.microsoft.com/office/drawing/2014/main" val="2379180741"/>
                    </a:ext>
                  </a:extLst>
                </a:gridCol>
              </a:tblGrid>
              <a:tr h="212576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P7D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0" dirty="0"/>
                        <a:t>TVU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60546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CA" sz="1200" dirty="0"/>
                        <a:t>GTA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16349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CA" sz="1200" dirty="0"/>
                        <a:t>Ottawa/Eastern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08594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CA" sz="1200" dirty="0"/>
                        <a:t>Southern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95310"/>
                  </a:ext>
                </a:extLst>
              </a:tr>
              <a:tr h="175974">
                <a:tc>
                  <a:txBody>
                    <a:bodyPr/>
                    <a:lstStyle/>
                    <a:p>
                      <a:r>
                        <a:rPr lang="en-CA" sz="1200" dirty="0"/>
                        <a:t>Northern Ontario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05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69" t="5822" r="9932"/>
          <a:stretch/>
        </p:blipFill>
        <p:spPr>
          <a:xfrm>
            <a:off x="4067944" y="907829"/>
            <a:ext cx="4463305" cy="3392113"/>
          </a:xfrm>
          <a:prstGeom prst="rect">
            <a:avLst/>
          </a:prstGeom>
          <a:ln>
            <a:solidFill>
              <a:srgbClr val="77A6A5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ctr"/>
          <a:lstStyle/>
          <a:p>
            <a:pPr eaLnBrk="1" hangingPunct="1"/>
            <a:r>
              <a:rPr lang="en-CA" i="0" dirty="0">
                <a:solidFill>
                  <a:srgbClr val="E27100"/>
                </a:solidFill>
                <a:effectLst/>
              </a:rPr>
              <a:t>ONTARIO</a:t>
            </a:r>
          </a:p>
        </p:txBody>
      </p:sp>
    </p:spTree>
    <p:extLst>
      <p:ext uri="{BB962C8B-B14F-4D97-AF65-F5344CB8AC3E}">
        <p14:creationId xmlns:p14="http://schemas.microsoft.com/office/powerpoint/2010/main" val="181101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latin typeface="Arial" charset="0"/>
              </a:rPr>
              <a:t>ILLICIT – ONTARIO – QUARTERLY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11285784"/>
              </p:ext>
            </p:extLst>
          </p:nvPr>
        </p:nvGraphicFramePr>
        <p:xfrm>
          <a:off x="3131840" y="77155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15573"/>
              </p:ext>
            </p:extLst>
          </p:nvPr>
        </p:nvGraphicFramePr>
        <p:xfrm>
          <a:off x="179512" y="77155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72887"/>
              </p:ext>
            </p:extLst>
          </p:nvPr>
        </p:nvGraphicFramePr>
        <p:xfrm>
          <a:off x="6084168" y="77155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674925-E3C8-410D-9C86-EE898B88189F}"/>
              </a:ext>
            </a:extLst>
          </p:cNvPr>
          <p:cNvSpPr txBox="1"/>
          <p:nvPr/>
        </p:nvSpPr>
        <p:spPr>
          <a:xfrm>
            <a:off x="185420" y="4443958"/>
            <a:ext cx="8686800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CA" sz="1100" dirty="0">
                <a:solidFill>
                  <a:schemeClr val="bg1"/>
                </a:solidFill>
                <a:latin typeface="Lucida Sans Unicode" pitchFamily="34" charset="0"/>
              </a:rPr>
              <a:t>Strong illicit performance in most recent 12 weeks driven by seasonal upswing that we typically see in Q2.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ONTARIO – QUARTERLY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89503"/>
              </p:ext>
            </p:extLst>
          </p:nvPr>
        </p:nvGraphicFramePr>
        <p:xfrm>
          <a:off x="377574" y="789552"/>
          <a:ext cx="411480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20950"/>
              </p:ext>
            </p:extLst>
          </p:nvPr>
        </p:nvGraphicFramePr>
        <p:xfrm>
          <a:off x="4687790" y="789552"/>
          <a:ext cx="4114800" cy="35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4B69F9-1A83-4AA7-A229-468A5BADBE93}"/>
              </a:ext>
            </a:extLst>
          </p:cNvPr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CA" sz="1100" dirty="0">
                <a:solidFill>
                  <a:schemeClr val="bg1"/>
                </a:solidFill>
                <a:latin typeface="Lucida Sans Unicode" pitchFamily="34" charset="0"/>
              </a:rPr>
              <a:t>Illicit pricing remaining stable.</a:t>
            </a:r>
          </a:p>
        </p:txBody>
      </p:sp>
    </p:spTree>
    <p:extLst>
      <p:ext uri="{BB962C8B-B14F-4D97-AF65-F5344CB8AC3E}">
        <p14:creationId xmlns:p14="http://schemas.microsoft.com/office/powerpoint/2010/main" val="4049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ILLICIT ATTITUDES - ONTARIO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7546"/>
              </p:ext>
            </p:extLst>
          </p:nvPr>
        </p:nvGraphicFramePr>
        <p:xfrm>
          <a:off x="323850" y="788988"/>
          <a:ext cx="8496300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725CA9-70D7-4764-B275-48192EAC8991}"/>
              </a:ext>
            </a:extLst>
          </p:cNvPr>
          <p:cNvSpPr txBox="1"/>
          <p:nvPr/>
        </p:nvSpPr>
        <p:spPr>
          <a:xfrm>
            <a:off x="395288" y="4462463"/>
            <a:ext cx="8424862" cy="458391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rPr>
              <a:t>No significant changes in perceptions.</a:t>
            </a:r>
          </a:p>
        </p:txBody>
      </p:sp>
    </p:spTree>
    <p:extLst>
      <p:ext uri="{BB962C8B-B14F-4D97-AF65-F5344CB8AC3E}">
        <p14:creationId xmlns:p14="http://schemas.microsoft.com/office/powerpoint/2010/main" val="220919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en-CA" dirty="0">
                <a:solidFill>
                  <a:srgbClr val="E27100"/>
                </a:solidFill>
              </a:rPr>
              <a:t>ROO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9662"/>
            <a:ext cx="3287648" cy="326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>
                <a:latin typeface="Arial" charset="0"/>
              </a:rPr>
              <a:t>ILLICIT – ROO – QUARTERLY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30554"/>
              </p:ext>
            </p:extLst>
          </p:nvPr>
        </p:nvGraphicFramePr>
        <p:xfrm>
          <a:off x="179512" y="77155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3544778"/>
              </p:ext>
            </p:extLst>
          </p:nvPr>
        </p:nvGraphicFramePr>
        <p:xfrm>
          <a:off x="3143260" y="771550"/>
          <a:ext cx="2834640" cy="35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7240" y="4430787"/>
            <a:ext cx="2642592" cy="22919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ROO= Rest of Ontario (Ontario excluding GTA) </a:t>
            </a:r>
            <a:endParaRPr lang="en-CA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78446"/>
              </p:ext>
            </p:extLst>
          </p:nvPr>
        </p:nvGraphicFramePr>
        <p:xfrm>
          <a:off x="6107008" y="771550"/>
          <a:ext cx="283464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75C863-1094-4505-AF6A-48B98D384AA1}"/>
              </a:ext>
            </a:extLst>
          </p:cNvPr>
          <p:cNvSpPr txBox="1"/>
          <p:nvPr/>
        </p:nvSpPr>
        <p:spPr>
          <a:xfrm>
            <a:off x="395288" y="4576580"/>
            <a:ext cx="8424862" cy="344274"/>
          </a:xfrm>
          <a:prstGeom prst="rect">
            <a:avLst/>
          </a:prstGeom>
          <a:gradFill>
            <a:gsLst>
              <a:gs pos="0">
                <a:schemeClr val="tx2"/>
              </a:gs>
              <a:gs pos="51000">
                <a:schemeClr val="tx2"/>
              </a:gs>
              <a:gs pos="100000">
                <a:schemeClr val="tx2"/>
              </a:gs>
            </a:gsLst>
            <a:lin ang="5400000" scaled="1"/>
          </a:gradFill>
          <a:ln w="25400">
            <a:noFill/>
          </a:ln>
          <a:effectLst/>
        </p:spPr>
        <p:txBody>
          <a:bodyPr lIns="72000" tIns="72000" rIns="72000" bIns="72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CA" sz="1100" dirty="0">
                <a:solidFill>
                  <a:schemeClr val="bg1"/>
                </a:solidFill>
                <a:latin typeface="Lucida Sans Unicode" pitchFamily="34" charset="0"/>
              </a:rPr>
              <a:t>ROO helping drive upswing in P7D purchases.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CA" sz="1100" dirty="0">
                <a:solidFill>
                  <a:schemeClr val="bg1"/>
                </a:solidFill>
                <a:latin typeface="Lucida Sans Unicode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458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MDCVR5kYU2KFnn3WxbRz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jx.JAAg0KrCf5Ntgfq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9.10.2011 11:04:46"/>
  <p:tag name="VCT-TEMPLATE" val="GfK Template for Office 2007-2010 4-3.potx"/>
  <p:tag name="VCTMASTER" val="GfK Master for PPT 2010 4-3"/>
  <p:tag name="VCT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2VXoI9hkmvWTVmU7TE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V5nX1ijUWdLvbIk6FY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OyzEZaG1kuo4o2p2Jz1Dw"/>
</p:tagLst>
</file>

<file path=ppt/theme/theme1.xml><?xml version="1.0" encoding="utf-8"?>
<a:theme xmlns:a="http://schemas.openxmlformats.org/drawingml/2006/main" name="GFK (NEW THEME)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GFK (NEW THEME)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GfK Template for Office 2007-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GFK (NEW THEME)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GfK Template for Office 2007-2010 4-3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defRPr sz="16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16407</TotalTime>
  <Words>553</Words>
  <Application>Microsoft Office PowerPoint</Application>
  <PresentationFormat>On-screen Show (16:9)</PresentationFormat>
  <Paragraphs>106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Lucida Sans Unicode</vt:lpstr>
      <vt:lpstr>Wingdings</vt:lpstr>
      <vt:lpstr>GFK (NEW THEME)</vt:lpstr>
      <vt:lpstr>2_GFK (NEW THEME)</vt:lpstr>
      <vt:lpstr>1_GfK Template for Office 2007-2010 4-3</vt:lpstr>
      <vt:lpstr>1_GFK (NEW THEME)</vt:lpstr>
      <vt:lpstr>2_GfK Template for Office 2007-2010 4-3</vt:lpstr>
      <vt:lpstr>PowerPoint Presentation</vt:lpstr>
      <vt:lpstr>METHODOLOGY</vt:lpstr>
      <vt:lpstr>ONTARIO ILLICIT SUMMARY (Past 12 Weeks): (P7D Share: 38%, TVU: 26%)</vt:lpstr>
      <vt:lpstr>ONTARIO</vt:lpstr>
      <vt:lpstr>ILLICIT – ONTARIO – QUARTERLY</vt:lpstr>
      <vt:lpstr>ONTARIO – QUARTERLY</vt:lpstr>
      <vt:lpstr>ILLICIT ATTITUDES - ONTARIO</vt:lpstr>
      <vt:lpstr>ROO</vt:lpstr>
      <vt:lpstr>ILLICIT – ROO – QUARTERLY</vt:lpstr>
      <vt:lpstr>ROO – QUARTERLY</vt:lpstr>
      <vt:lpstr>GTA</vt:lpstr>
      <vt:lpstr>GTA – QUARTERLY</vt:lpstr>
      <vt:lpstr>OTTAWA /  Eastern Ontario</vt:lpstr>
      <vt:lpstr>OTTAWA / EASTERN ONTARIO – QUARTERLY</vt:lpstr>
      <vt:lpstr>Southern Ontario</vt:lpstr>
      <vt:lpstr>SOUTHERN ONTARIO – QUARTERLY</vt:lpstr>
      <vt:lpstr>northern Ontario</vt:lpstr>
      <vt:lpstr>NORTHERN ONTARIO – QUARTERLY</vt:lpstr>
      <vt:lpstr>ILLICIT ATTITUDES - ONTARIO</vt:lpstr>
      <vt:lpstr>ILLICIT ATTITUDES –  ONTARIO SUB REGIONS YTD 2019</vt:lpstr>
      <vt:lpstr>ILLICIT ATTITUDES  – ONTARIO (YTD 2019, 2018 &amp; 2017)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Rose</dc:creator>
  <cp:lastModifiedBy>Kyle Larkin</cp:lastModifiedBy>
  <cp:revision>1690</cp:revision>
  <cp:lastPrinted>2019-06-17T14:09:07Z</cp:lastPrinted>
  <dcterms:created xsi:type="dcterms:W3CDTF">2012-03-01T14:56:10Z</dcterms:created>
  <dcterms:modified xsi:type="dcterms:W3CDTF">2019-06-17T19:08:10Z</dcterms:modified>
</cp:coreProperties>
</file>